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mp4" ContentType="video/unknown"/>
  <Default Extension="tiff" ContentType="image/tiff"/>
  <Default Extension="vml" ContentType="application/vnd.openxmlformats-officedocument.vmlDrawing"/>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notesSlides/notesSlide20.xml" ContentType="application/vnd.openxmlformats-officedocument.presentationml.notesSlide+xml"/>
  <Override PartName="/ppt/embeddings/oleObject6.bin" ContentType="application/vnd.openxmlformats-officedocument.oleObject"/>
  <Override PartName="/ppt/embeddings/oleObject7.bin" ContentType="application/vnd.openxmlformats-officedocument.oleObject"/>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embeddings/oleObject8.bin" ContentType="application/vnd.openxmlformats-officedocument.oleObject"/>
  <Override PartName="/ppt/embeddings/oleObject9.bin" ContentType="application/vnd.openxmlformats-officedocument.oleObject"/>
  <Override PartName="/ppt/embeddings/oleObject10.bin" ContentType="application/vnd.openxmlformats-officedocument.oleObject"/>
  <Override PartName="/ppt/embeddings/oleObject11.bin" ContentType="application/vnd.openxmlformats-officedocument.oleObject"/>
  <Override PartName="/ppt/embeddings/oleObject12.bin" ContentType="application/vnd.openxmlformats-officedocument.oleObject"/>
  <Override PartName="/ppt/embeddings/oleObject13.bin" ContentType="application/vnd.openxmlformats-officedocument.oleObject"/>
  <Override PartName="/ppt/embeddings/oleObject14.bin" ContentType="application/vnd.openxmlformats-officedocument.oleObject"/>
  <Override PartName="/ppt/embeddings/oleObject15.bin" ContentType="application/vnd.openxmlformats-officedocument.oleObject"/>
  <Override PartName="/ppt/embeddings/oleObject16.bin" ContentType="application/vnd.openxmlformats-officedocument.oleObject"/>
  <Override PartName="/ppt/embeddings/oleObject17.bin" ContentType="application/vnd.openxmlformats-officedocument.oleObject"/>
  <Override PartName="/ppt/embeddings/oleObject18.bin" ContentType="application/vnd.openxmlformats-officedocument.oleObject"/>
  <Override PartName="/ppt/notesSlides/notesSlide24.xml" ContentType="application/vnd.openxmlformats-officedocument.presentationml.notesSlide+xml"/>
  <Override PartName="/ppt/notesSlides/notesSlide25.xml" ContentType="application/vnd.openxmlformats-officedocument.presentationml.notesSlide+xml"/>
  <Override PartName="/ppt/embeddings/oleObject19.bin" ContentType="application/vnd.openxmlformats-officedocument.oleObject"/>
  <Override PartName="/ppt/embeddings/oleObject20.bin" ContentType="application/vnd.openxmlformats-officedocument.oleObject"/>
  <Override PartName="/ppt/embeddings/oleObject21.bin" ContentType="application/vnd.openxmlformats-officedocument.oleObject"/>
  <Override PartName="/ppt/embeddings/oleObject22.bin" ContentType="application/vnd.openxmlformats-officedocument.oleObject"/>
  <Override PartName="/ppt/embeddings/oleObject23.bin" ContentType="application/vnd.openxmlformats-officedocument.oleObject"/>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2"/>
  </p:notesMasterIdLst>
  <p:sldIdLst>
    <p:sldId id="256" r:id="rId2"/>
    <p:sldId id="274" r:id="rId3"/>
    <p:sldId id="306" r:id="rId4"/>
    <p:sldId id="272" r:id="rId5"/>
    <p:sldId id="273" r:id="rId6"/>
    <p:sldId id="278" r:id="rId7"/>
    <p:sldId id="280" r:id="rId8"/>
    <p:sldId id="279" r:id="rId9"/>
    <p:sldId id="271" r:id="rId10"/>
    <p:sldId id="281" r:id="rId11"/>
    <p:sldId id="282" r:id="rId12"/>
    <p:sldId id="283" r:id="rId13"/>
    <p:sldId id="317" r:id="rId14"/>
    <p:sldId id="290" r:id="rId15"/>
    <p:sldId id="275" r:id="rId16"/>
    <p:sldId id="310" r:id="rId17"/>
    <p:sldId id="294" r:id="rId18"/>
    <p:sldId id="297" r:id="rId19"/>
    <p:sldId id="284" r:id="rId20"/>
    <p:sldId id="285" r:id="rId21"/>
    <p:sldId id="286" r:id="rId22"/>
    <p:sldId id="295" r:id="rId23"/>
    <p:sldId id="308" r:id="rId24"/>
    <p:sldId id="296" r:id="rId25"/>
    <p:sldId id="304" r:id="rId26"/>
    <p:sldId id="293" r:id="rId27"/>
    <p:sldId id="298" r:id="rId28"/>
    <p:sldId id="291" r:id="rId29"/>
    <p:sldId id="300" r:id="rId30"/>
    <p:sldId id="299" r:id="rId31"/>
    <p:sldId id="301" r:id="rId32"/>
    <p:sldId id="302" r:id="rId33"/>
    <p:sldId id="303" r:id="rId34"/>
    <p:sldId id="292" r:id="rId35"/>
    <p:sldId id="307" r:id="rId36"/>
    <p:sldId id="316" r:id="rId37"/>
    <p:sldId id="309" r:id="rId38"/>
    <p:sldId id="313" r:id="rId39"/>
    <p:sldId id="287" r:id="rId40"/>
    <p:sldId id="288" r:id="rId41"/>
  </p:sldIdLst>
  <p:sldSz cx="9144000" cy="6858000" type="screen4x3"/>
  <p:notesSz cx="7315200" cy="9601200"/>
  <p:custDataLst>
    <p:tags r:id="rId44"/>
  </p:custDataLst>
  <p:defaultTextStyle>
    <a:defPPr>
      <a:defRPr lang="da-DK"/>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B5A3A"/>
    <a:srgbClr val="335E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1602" autoAdjust="0"/>
  </p:normalViewPr>
  <p:slideViewPr>
    <p:cSldViewPr>
      <p:cViewPr>
        <p:scale>
          <a:sx n="100" d="100"/>
          <a:sy n="100" d="100"/>
        </p:scale>
        <p:origin x="-1208" y="6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19" y="4"/>
      </p:cViewPr>
      <p:guideLst/>
    </p:cSldViewPr>
  </p:notes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viewProps" Target="viewProps.xml"/><Relationship Id="rId47" Type="http://schemas.openxmlformats.org/officeDocument/2006/relationships/theme" Target="theme/theme1.xml"/><Relationship Id="rId48"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notesMaster" Target="notesMasters/notesMaster1.xml"/><Relationship Id="rId43" Type="http://schemas.openxmlformats.org/officeDocument/2006/relationships/printerSettings" Target="printerSettings/printerSettings1.bin"/><Relationship Id="rId44" Type="http://schemas.openxmlformats.org/officeDocument/2006/relationships/tags" Target="tags/tag1.xml"/><Relationship Id="rId45"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6.emf"/><Relationship Id="rId4" Type="http://schemas.openxmlformats.org/officeDocument/2006/relationships/image" Target="../media/image27.emf"/><Relationship Id="rId5" Type="http://schemas.openxmlformats.org/officeDocument/2006/relationships/image" Target="../media/image28.emf"/><Relationship Id="rId1" Type="http://schemas.openxmlformats.org/officeDocument/2006/relationships/image" Target="../media/image24.emf"/><Relationship Id="rId2" Type="http://schemas.openxmlformats.org/officeDocument/2006/relationships/image" Target="../media/image2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 Id="rId2" Type="http://schemas.openxmlformats.org/officeDocument/2006/relationships/image" Target="../media/image31.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9.emf"/><Relationship Id="rId4" Type="http://schemas.openxmlformats.org/officeDocument/2006/relationships/image" Target="../media/image40.emf"/><Relationship Id="rId5" Type="http://schemas.openxmlformats.org/officeDocument/2006/relationships/image" Target="../media/image41.emf"/><Relationship Id="rId6" Type="http://schemas.openxmlformats.org/officeDocument/2006/relationships/image" Target="../media/image42.emf"/><Relationship Id="rId7" Type="http://schemas.openxmlformats.org/officeDocument/2006/relationships/image" Target="../media/image43.emf"/><Relationship Id="rId8" Type="http://schemas.openxmlformats.org/officeDocument/2006/relationships/image" Target="../media/image44.emf"/><Relationship Id="rId9" Type="http://schemas.openxmlformats.org/officeDocument/2006/relationships/image" Target="../media/image45.emf"/><Relationship Id="rId10" Type="http://schemas.openxmlformats.org/officeDocument/2006/relationships/image" Target="../media/image46.emf"/><Relationship Id="rId11" Type="http://schemas.openxmlformats.org/officeDocument/2006/relationships/image" Target="../media/image47.emf"/><Relationship Id="rId1" Type="http://schemas.openxmlformats.org/officeDocument/2006/relationships/image" Target="../media/image37.emf"/><Relationship Id="rId2" Type="http://schemas.openxmlformats.org/officeDocument/2006/relationships/image" Target="../media/image38.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5.emf"/><Relationship Id="rId4" Type="http://schemas.openxmlformats.org/officeDocument/2006/relationships/image" Target="../media/image56.emf"/><Relationship Id="rId5" Type="http://schemas.openxmlformats.org/officeDocument/2006/relationships/image" Target="../media/image57.emf"/><Relationship Id="rId1" Type="http://schemas.openxmlformats.org/officeDocument/2006/relationships/image" Target="../media/image53.emf"/><Relationship Id="rId2" Type="http://schemas.openxmlformats.org/officeDocument/2006/relationships/image" Target="../media/image5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endParaRPr lang="da-DK" dirty="0"/>
          </a:p>
        </p:txBody>
      </p:sp>
      <p:sp>
        <p:nvSpPr>
          <p:cNvPr id="2150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endParaRPr lang="da-DK" dirty="0"/>
          </a:p>
        </p:txBody>
      </p:sp>
      <p:sp>
        <p:nvSpPr>
          <p:cNvPr id="2150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2150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p>
        </p:txBody>
      </p:sp>
      <p:sp>
        <p:nvSpPr>
          <p:cNvPr id="2151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endParaRPr lang="da-DK" dirty="0"/>
          </a:p>
        </p:txBody>
      </p:sp>
      <p:sp>
        <p:nvSpPr>
          <p:cNvPr id="2151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186D1ADC-26B8-E543-BBE5-C8FBE09B11D5}" type="slidenum">
              <a:rPr lang="da-DK"/>
              <a:pPr/>
              <a:t>‹#›</a:t>
            </a:fld>
            <a:endParaRPr lang="da-DK" dirty="0"/>
          </a:p>
        </p:txBody>
      </p:sp>
    </p:spTree>
    <p:extLst>
      <p:ext uri="{BB962C8B-B14F-4D97-AF65-F5344CB8AC3E}">
        <p14:creationId xmlns:p14="http://schemas.microsoft.com/office/powerpoint/2010/main" val="30792689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2890BD-22F7-1948-BFDD-4BDEC31E4683}" type="slidenum">
              <a:rPr lang="da-DK"/>
              <a:pPr/>
              <a:t>1</a:t>
            </a:fld>
            <a:endParaRPr lang="da-DK" dirty="0"/>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993DF582-9989-5C4E-8273-BF60BB3C3782}" type="slidenum">
              <a:rPr lang="da-DK">
                <a:latin typeface="Arial" charset="0"/>
              </a:rPr>
              <a:pPr/>
              <a:t>19</a:t>
            </a:fld>
            <a:endParaRPr lang="da-DK" dirty="0">
              <a:latin typeface="Arial" charset="0"/>
            </a:endParaRPr>
          </a:p>
        </p:txBody>
      </p:sp>
      <p:sp>
        <p:nvSpPr>
          <p:cNvPr id="106499" name="Rectangle 2"/>
          <p:cNvSpPr>
            <a:spLocks noGrp="1" noRot="1" noChangeAspect="1" noChangeArrowheads="1"/>
          </p:cNvSpPr>
          <p:nvPr>
            <p:ph type="sldImg"/>
          </p:nvPr>
        </p:nvSpPr>
        <p:spPr>
          <a:solidFill>
            <a:srgbClr val="FFFFFF"/>
          </a:solidFill>
          <a:ln/>
        </p:spPr>
      </p:sp>
      <p:sp>
        <p:nvSpPr>
          <p:cNvPr id="10650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Might include</a:t>
            </a:r>
            <a:r>
              <a:rPr lang="en-US" baseline="0" dirty="0" smtClean="0"/>
              <a:t> localization of the objects</a:t>
            </a:r>
          </a:p>
          <a:p>
            <a:pPr eaLnBrk="1" hangingPunct="1"/>
            <a:endParaRPr lang="en-US" dirty="0" smtClean="0"/>
          </a:p>
          <a:p>
            <a:pPr eaLnBrk="1" hangingPunct="1"/>
            <a:r>
              <a:rPr lang="en-US" dirty="0" smtClean="0"/>
              <a:t>What</a:t>
            </a:r>
            <a:r>
              <a:rPr lang="en-US" baseline="0" dirty="0" smtClean="0"/>
              <a:t> information do we need here?</a:t>
            </a:r>
          </a:p>
          <a:p>
            <a:pPr eaLnBrk="1" hangingPunct="1"/>
            <a:r>
              <a:rPr lang="en-US" baseline="0" dirty="0" smtClean="0"/>
              <a:t>Maybe object models?</a:t>
            </a:r>
          </a:p>
          <a:p>
            <a:pPr eaLnBrk="1" hangingPunct="1"/>
            <a:r>
              <a:rPr lang="en-US" baseline="0" dirty="0" smtClean="0"/>
              <a:t>From detailed to loose models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8B569163-E705-3B42-B0A0-AB8C7558A0D8}" type="slidenum">
              <a:rPr lang="da-DK">
                <a:latin typeface="Arial" charset="0"/>
              </a:rPr>
              <a:pPr/>
              <a:t>20</a:t>
            </a:fld>
            <a:endParaRPr lang="da-DK" dirty="0">
              <a:latin typeface="Arial"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smtClean="0"/>
              <a:t>Do we need scene understanding?</a:t>
            </a:r>
          </a:p>
          <a:p>
            <a:pPr eaLnBrk="1" hangingPunct="1"/>
            <a:r>
              <a:rPr lang="en-US" dirty="0" smtClean="0"/>
              <a:t>This does not necessarily</a:t>
            </a:r>
            <a:r>
              <a:rPr lang="en-US" baseline="0" dirty="0" smtClean="0"/>
              <a:t> require a complete scene understanding. It can be done solely based on appearance of the dominant objects.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C71A7B7-5766-2B40-B8A1-6CE1404BC213}" type="slidenum">
              <a:rPr lang="da-DK">
                <a:latin typeface="Arial" charset="0"/>
              </a:rPr>
              <a:pPr/>
              <a:t>21</a:t>
            </a:fld>
            <a:endParaRPr lang="da-DK" dirty="0">
              <a:latin typeface="Arial"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r>
              <a:rPr lang="en-US" dirty="0" smtClean="0"/>
              <a:t>This can be part</a:t>
            </a:r>
            <a:r>
              <a:rPr lang="en-US" baseline="0" dirty="0" smtClean="0"/>
              <a:t> of the building blocks for object recognition and scene interpretation. Object boundaries and object parts.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classic computer</a:t>
            </a:r>
            <a:r>
              <a:rPr lang="en-US" baseline="0" dirty="0" smtClean="0"/>
              <a:t> vision problem</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22</a:t>
            </a:fld>
            <a:endParaRPr lang="da-DK"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23</a:t>
            </a:fld>
            <a:endParaRPr lang="da-DK" dirty="0"/>
          </a:p>
        </p:txBody>
      </p:sp>
    </p:spTree>
    <p:extLst>
      <p:ext uri="{BB962C8B-B14F-4D97-AF65-F5344CB8AC3E}">
        <p14:creationId xmlns:p14="http://schemas.microsoft.com/office/powerpoint/2010/main" val="3346171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need a camera and a model</a:t>
            </a:r>
            <a:r>
              <a:rPr lang="en-US" baseline="0" dirty="0" smtClean="0"/>
              <a:t> of it to understand the process</a:t>
            </a:r>
          </a:p>
          <a:p>
            <a:endParaRPr lang="en-US" baseline="0" dirty="0" smtClean="0"/>
          </a:p>
          <a:p>
            <a:r>
              <a:rPr lang="en-US" baseline="0" dirty="0" smtClean="0"/>
              <a:t>Camera obscura was the first camera type.</a:t>
            </a:r>
          </a:p>
          <a:p>
            <a:r>
              <a:rPr lang="en-US" baseline="0" dirty="0" smtClean="0"/>
              <a:t>Image plane = photographic glass plate</a:t>
            </a:r>
          </a:p>
          <a:p>
            <a:endParaRPr lang="en-US" baseline="0" dirty="0" smtClean="0"/>
          </a:p>
          <a:p>
            <a:r>
              <a:rPr lang="en-US" baseline="0" dirty="0" smtClean="0"/>
              <a:t>Image upside-down in this process</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26</a:t>
            </a:fld>
            <a:endParaRPr lang="da-DK"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Light goes through the pinhole and hits the image plane (film, CCD chip, etc)</a:t>
            </a:r>
          </a:p>
          <a:p>
            <a:endParaRPr lang="en-US" dirty="0" smtClean="0"/>
          </a:p>
          <a:p>
            <a:r>
              <a:rPr lang="en-US" dirty="0" smtClean="0"/>
              <a:t>It</a:t>
            </a:r>
            <a:r>
              <a:rPr lang="en-US" baseline="0" dirty="0" smtClean="0"/>
              <a:t> is common in theory to work with the virtual image plane (also common in computer graphics). Otherwise image is upside-down</a:t>
            </a:r>
          </a:p>
          <a:p>
            <a:endParaRPr lang="en-US" baseline="0" dirty="0" smtClean="0"/>
          </a:p>
          <a:p>
            <a:r>
              <a:rPr lang="en-US" baseline="0" dirty="0" smtClean="0"/>
              <a:t>This is a model of perspective projection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27</a:t>
            </a:fld>
            <a:endParaRPr lang="da-DK"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particular type of projection</a:t>
            </a:r>
            <a:r>
              <a:rPr lang="en-US" baseline="0" dirty="0" smtClean="0"/>
              <a:t> process is know as perspective projection.</a:t>
            </a:r>
          </a:p>
          <a:p>
            <a:r>
              <a:rPr lang="en-US" baseline="0" dirty="0" smtClean="0"/>
              <a:t>Here are some consequences</a:t>
            </a:r>
            <a:endParaRPr lang="en-US" dirty="0" smtClean="0"/>
          </a:p>
          <a:p>
            <a:endParaRPr lang="en-US" dirty="0" smtClean="0"/>
          </a:p>
          <a:p>
            <a:r>
              <a:rPr lang="en-US" dirty="0" smtClean="0"/>
              <a:t>A and C have same height</a:t>
            </a:r>
            <a:r>
              <a:rPr lang="en-US" baseline="0" dirty="0" smtClean="0"/>
              <a:t> viewed through the pinhole O.</a:t>
            </a:r>
          </a:p>
          <a:p>
            <a:r>
              <a:rPr lang="en-US" baseline="0" dirty="0" smtClean="0"/>
              <a:t>However C is closer to O than A by distance d and will appear as long as B (B is twice as long as A and C)</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28</a:t>
            </a:fld>
            <a:endParaRPr lang="da-DK"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Move image plane in front</a:t>
            </a:r>
            <a:r>
              <a:rPr lang="en-US" baseline="0" dirty="0" smtClean="0"/>
              <a:t> to ease the interpretation.</a:t>
            </a:r>
          </a:p>
          <a:p>
            <a:endParaRPr lang="en-US" dirty="0" smtClean="0"/>
          </a:p>
          <a:p>
            <a:r>
              <a:rPr lang="en-US" dirty="0" smtClean="0"/>
              <a:t>Under perspective</a:t>
            </a:r>
            <a:r>
              <a:rPr lang="en-US" baseline="0" dirty="0" smtClean="0"/>
              <a:t> projection p</a:t>
            </a:r>
            <a:r>
              <a:rPr lang="en-US" dirty="0" smtClean="0"/>
              <a:t>arallel lines appear to meet</a:t>
            </a:r>
            <a:r>
              <a:rPr lang="en-US" baseline="0" dirty="0" smtClean="0"/>
              <a:t> and cross (vanishing point) and the vanishing point lie somewhere on a horizontal line.</a:t>
            </a:r>
          </a:p>
          <a:p>
            <a:endParaRPr lang="en-US" baseline="0" dirty="0" smtClean="0"/>
          </a:p>
          <a:p>
            <a:r>
              <a:rPr lang="en-US" baseline="0" dirty="0" smtClean="0"/>
              <a:t>The vanishing point can be outside the image.</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29</a:t>
            </a:fld>
            <a:endParaRPr lang="da-DK"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dirty="0" smtClean="0"/>
              <a:t>In camera coordinate system:</a:t>
            </a:r>
            <a:r>
              <a:rPr lang="en-US" baseline="0" dirty="0" smtClean="0"/>
              <a:t> </a:t>
            </a:r>
            <a:r>
              <a:rPr lang="en-US" dirty="0" smtClean="0"/>
              <a:t>P=(x,y,z)</a:t>
            </a:r>
            <a:r>
              <a:rPr lang="en-US" baseline="0" dirty="0" smtClean="0"/>
              <a:t> and </a:t>
            </a:r>
            <a:r>
              <a:rPr lang="en-US" dirty="0" smtClean="0"/>
              <a:t>P’=(x’,y’,z’)</a:t>
            </a:r>
          </a:p>
          <a:p>
            <a:pPr>
              <a:buFontTx/>
              <a:buNone/>
            </a:pPr>
            <a:endParaRPr lang="en-US" dirty="0" smtClean="0"/>
          </a:p>
          <a:p>
            <a:pPr>
              <a:buFontTx/>
              <a:buNone/>
            </a:pPr>
            <a:r>
              <a:rPr lang="en-US" dirty="0" smtClean="0"/>
              <a:t>Focal length = brændvidde</a:t>
            </a:r>
          </a:p>
          <a:p>
            <a:pPr>
              <a:buFontTx/>
              <a:buNone/>
            </a:pPr>
            <a:r>
              <a:rPr lang="en-US" dirty="0" smtClean="0"/>
              <a:t>f’/z scales the x,y-coordinates- move the object away from O and P’ moves towards C’ and vice versa</a:t>
            </a:r>
          </a:p>
          <a:p>
            <a:pPr>
              <a:buFontTx/>
              <a:buNone/>
            </a:pPr>
            <a:endParaRPr lang="en-US" dirty="0" smtClean="0"/>
          </a:p>
          <a:p>
            <a:pPr>
              <a:buFontTx/>
              <a:buNone/>
            </a:pPr>
            <a:r>
              <a:rPr lang="en-US" dirty="0" smtClean="0"/>
              <a:t>We skip lenses,</a:t>
            </a:r>
            <a:r>
              <a:rPr lang="en-US" baseline="0" dirty="0" smtClean="0"/>
              <a:t> but this also has an effect on the image formation process</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30</a:t>
            </a:fld>
            <a:endParaRPr lang="da-DK"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C5EF8D8E-C768-BF45-B041-75CF58884217}" type="slidenum">
              <a:rPr lang="da-DK">
                <a:latin typeface="Arial" charset="0"/>
              </a:rPr>
              <a:pPr/>
              <a:t>2</a:t>
            </a:fld>
            <a:endParaRPr lang="da-DK" dirty="0">
              <a:latin typeface="Arial"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view the scene through a limited aperture.</a:t>
            </a:r>
          </a:p>
          <a:p>
            <a:r>
              <a:rPr lang="en-US" dirty="0" smtClean="0"/>
              <a:t>d</a:t>
            </a:r>
            <a:r>
              <a:rPr lang="en-US" baseline="0" dirty="0" smtClean="0"/>
              <a:t> the diameter of the image / CCD chip / film and f is the focal length</a:t>
            </a:r>
          </a:p>
          <a:p>
            <a:r>
              <a:rPr lang="en-US" baseline="0" dirty="0" smtClean="0"/>
              <a:t>This gives the opposite cone out into the scene</a:t>
            </a:r>
          </a:p>
          <a:p>
            <a:r>
              <a:rPr lang="en-US" baseline="0" dirty="0" smtClean="0"/>
              <a:t>With real-world optics we have the concept Field of depth = the range of depth where objects appear in focus.</a:t>
            </a:r>
          </a:p>
          <a:p>
            <a:r>
              <a:rPr lang="en-US" baseline="0" dirty="0" smtClean="0"/>
              <a:t>More on camera geometry later in this course</a:t>
            </a:r>
          </a:p>
          <a:p>
            <a:endParaRPr lang="en-US" baseline="0"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31</a:t>
            </a:fld>
            <a:endParaRPr lang="da-DK"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pinhole camera is a good analogy of the human eye</a:t>
            </a:r>
          </a:p>
          <a:p>
            <a:r>
              <a:rPr lang="en-US" dirty="0" smtClean="0"/>
              <a:t>Iris is the pinhole</a:t>
            </a:r>
          </a:p>
          <a:p>
            <a:r>
              <a:rPr lang="en-US" dirty="0" smtClean="0"/>
              <a:t>Cornea + lens = optical</a:t>
            </a:r>
            <a:r>
              <a:rPr lang="en-US" baseline="0" dirty="0" smtClean="0"/>
              <a:t> lens</a:t>
            </a:r>
            <a:endParaRPr lang="en-US" dirty="0" smtClean="0"/>
          </a:p>
          <a:p>
            <a:r>
              <a:rPr lang="en-US" dirty="0" smtClean="0"/>
              <a:t>Cone cells = sensitive to color</a:t>
            </a:r>
          </a:p>
          <a:p>
            <a:r>
              <a:rPr lang="en-US" dirty="0" smtClean="0"/>
              <a:t>Rod cells = high</a:t>
            </a:r>
            <a:r>
              <a:rPr lang="en-US" baseline="0" dirty="0" smtClean="0"/>
              <a:t> spatial sensitivity, also important for peripheral vision</a:t>
            </a:r>
          </a:p>
          <a:p>
            <a:endParaRPr lang="en-US" baseline="0" dirty="0" smtClean="0"/>
          </a:p>
          <a:p>
            <a:r>
              <a:rPr lang="en-US" baseline="0" dirty="0" smtClean="0"/>
              <a:t>This is not a course on neurobiology but we will once in a while get inspired by how biological vision systems function. Don’t over do it! We want to build vision systems superior to biological vision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32</a:t>
            </a:fld>
            <a:endParaRPr lang="da-DK"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Interpreted as</a:t>
            </a:r>
            <a:r>
              <a:rPr lang="en-US" baseline="0" dirty="0" smtClean="0"/>
              <a:t> measurements of light energy hitting each photoreceptor cells.</a:t>
            </a:r>
          </a:p>
          <a:p>
            <a:endParaRPr lang="en-US" baseline="0" dirty="0" smtClean="0"/>
          </a:p>
          <a:p>
            <a:r>
              <a:rPr lang="en-US" baseline="0" dirty="0" smtClean="0"/>
              <a:t>To get color, it is common to use color sensitive filters and either Bayer masks or 3 CCD chips (RGB)</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33</a:t>
            </a:fld>
            <a:endParaRPr lang="da-DK"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think of an image as a function of (x,y) coordinates having</a:t>
            </a:r>
            <a:r>
              <a:rPr lang="en-US" baseline="0" dirty="0" smtClean="0"/>
              <a:t> intensity values (scalar or vector valued).</a:t>
            </a:r>
          </a:p>
          <a:p>
            <a:endParaRPr lang="en-US" baseline="0" dirty="0" smtClean="0"/>
          </a:p>
          <a:p>
            <a:r>
              <a:rPr lang="en-US" baseline="0" dirty="0" smtClean="0"/>
              <a:t>In practice it is discritized spatially and intensities are quantized and rescaled to integers.</a:t>
            </a:r>
          </a:p>
          <a:p>
            <a:endParaRPr lang="en-US" baseline="0" dirty="0" smtClean="0"/>
          </a:p>
          <a:p>
            <a:r>
              <a:rPr lang="en-US" baseline="0" dirty="0" smtClean="0"/>
              <a:t>Notice that it is common to have y axis upside-down – most confusing</a:t>
            </a:r>
            <a:r>
              <a:rPr lang="en-US" baseline="0" dirty="0"/>
              <a:t>!</a:t>
            </a:r>
            <a:endParaRPr lang="en-US"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34</a:t>
            </a:fld>
            <a:endParaRPr lang="da-DK"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66563" name="Notes Placeholder 2"/>
          <p:cNvSpPr>
            <a:spLocks noGrp="1"/>
          </p:cNvSpPr>
          <p:nvPr>
            <p:ph type="body" idx="1"/>
          </p:nvPr>
        </p:nvSpPr>
        <p:spPr>
          <a:noFill/>
          <a:ln/>
        </p:spPr>
        <p:txBody>
          <a:bodyPr/>
          <a:lstStyle/>
          <a:p>
            <a:r>
              <a:rPr lang="en-US" dirty="0" smtClean="0"/>
              <a:t>It’s the same red pitcher but the lighting is different (flash versus day light).</a:t>
            </a:r>
          </a:p>
          <a:p>
            <a:r>
              <a:rPr lang="en-US" dirty="0" smtClean="0"/>
              <a:t>Only</a:t>
            </a:r>
            <a:r>
              <a:rPr lang="en-US" baseline="0" dirty="0" smtClean="0"/>
              <a:t> considering the numbers – these two arrays are different.</a:t>
            </a:r>
          </a:p>
          <a:p>
            <a:r>
              <a:rPr lang="en-US" baseline="0" dirty="0" smtClean="0"/>
              <a:t>But it</a:t>
            </a:r>
            <a:r>
              <a:rPr lang="fr-FR" baseline="0" dirty="0" smtClean="0"/>
              <a:t>’</a:t>
            </a:r>
            <a:r>
              <a:rPr lang="en-US" baseline="0" dirty="0" smtClean="0"/>
              <a:t>s the same object!</a:t>
            </a:r>
            <a:endParaRPr lang="en-US" dirty="0" smtClean="0"/>
          </a:p>
          <a:p>
            <a:r>
              <a:rPr lang="en-US" dirty="0" smtClean="0"/>
              <a:t>From pixel level to Marr’s primal sketch and higher order abstractions</a:t>
            </a:r>
          </a:p>
          <a:p>
            <a:endParaRPr lang="en-US" dirty="0" smtClean="0"/>
          </a:p>
        </p:txBody>
      </p:sp>
      <p:sp>
        <p:nvSpPr>
          <p:cNvPr id="66564" name="Slide Number Placeholder 3"/>
          <p:cNvSpPr>
            <a:spLocks noGrp="1"/>
          </p:cNvSpPr>
          <p:nvPr>
            <p:ph type="sldNum" sz="quarter" idx="5"/>
          </p:nvPr>
        </p:nvSpPr>
        <p:spPr>
          <a:noFill/>
        </p:spPr>
        <p:txBody>
          <a:bodyPr/>
          <a:lstStyle/>
          <a:p>
            <a:fld id="{E51B850A-5761-D644-B538-2B230A6358CF}" type="slidenum">
              <a:rPr lang="da-DK" smtClean="0">
                <a:latin typeface="Arial" charset="0"/>
              </a:rPr>
              <a:pPr/>
              <a:t>35</a:t>
            </a:fld>
            <a:endParaRPr lang="da-DK" dirty="0" smtClean="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Recall from</a:t>
            </a:r>
            <a:r>
              <a:rPr lang="en-US" baseline="0" dirty="0" smtClean="0"/>
              <a:t> last lecture: We can think of an image as a function of two variables (</a:t>
            </a:r>
            <a:r>
              <a:rPr lang="en-US" baseline="0" dirty="0" err="1" smtClean="0"/>
              <a:t>x,y</a:t>
            </a:r>
            <a:r>
              <a:rPr lang="en-US" baseline="0" dirty="0" smtClean="0"/>
              <a:t>).</a:t>
            </a:r>
          </a:p>
          <a:p>
            <a:endParaRPr lang="en-US" dirty="0" smtClean="0"/>
          </a:p>
          <a:p>
            <a:r>
              <a:rPr lang="en-US" dirty="0" smtClean="0"/>
              <a:t>In</a:t>
            </a:r>
            <a:r>
              <a:rPr lang="en-US" baseline="0" dirty="0" smtClean="0"/>
              <a:t> the following we will switch to gray scale images. </a:t>
            </a:r>
          </a:p>
          <a:p>
            <a:r>
              <a:rPr lang="en-US" baseline="0" dirty="0" smtClean="0"/>
              <a:t>The geometry we are looking for does not depend on color.</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36</a:t>
            </a:fld>
            <a:endParaRPr lang="da-D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actually don’t always</a:t>
            </a:r>
            <a:r>
              <a:rPr lang="en-US" baseline="0" dirty="0" smtClean="0"/>
              <a:t> need a full 3D model. Many recognition methods is solely based on models of local appearance of the objects. (e.g. DPM’s)</a:t>
            </a:r>
          </a:p>
          <a:p>
            <a:endParaRPr lang="en-US" baseline="0" dirty="0" smtClean="0"/>
          </a:p>
          <a:p>
            <a:r>
              <a:rPr lang="en-US" baseline="0" dirty="0" smtClean="0"/>
              <a:t>Once we have this hierarchy in place (or at least partially) we can solve some vision tasks!</a:t>
            </a:r>
          </a:p>
          <a:p>
            <a:endParaRPr lang="en-US" baseline="0"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37</a:t>
            </a:fld>
            <a:endParaRPr lang="da-DK"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Shading = material reflectance</a:t>
            </a:r>
            <a:r>
              <a:rPr lang="en-US" baseline="0" dirty="0" smtClean="0"/>
              <a:t> properties and how color changes</a:t>
            </a:r>
          </a:p>
          <a:p>
            <a:endParaRPr lang="en-US" baseline="0" dirty="0" smtClean="0"/>
          </a:p>
          <a:p>
            <a:r>
              <a:rPr lang="en-US" baseline="0" dirty="0" smtClean="0"/>
              <a:t>Notice the cast shadows and how the texture of the roof changes dramatically.</a:t>
            </a:r>
          </a:p>
          <a:p>
            <a:r>
              <a:rPr lang="en-US" baseline="0" dirty="0" smtClean="0"/>
              <a:t>We need methods that are robust to this kind of variation!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38</a:t>
            </a:fld>
            <a:endParaRPr lang="da-DK"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Notice that new regions</a:t>
            </a:r>
            <a:r>
              <a:rPr lang="en-US" baseline="0" dirty="0" smtClean="0"/>
              <a:t> appear while others are occluded or go out of view.</a:t>
            </a:r>
            <a:endParaRPr lang="en-US" dirty="0" smtClean="0"/>
          </a:p>
          <a:p>
            <a:endParaRPr lang="en-US" dirty="0" smtClean="0"/>
          </a:p>
          <a:p>
            <a:r>
              <a:rPr lang="en-US" dirty="0" smtClean="0"/>
              <a:t>Start by installing</a:t>
            </a:r>
            <a:r>
              <a:rPr lang="en-US" baseline="0" dirty="0" smtClean="0"/>
              <a:t> software and make this run before Wednesday!</a:t>
            </a:r>
          </a:p>
          <a:p>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39</a:t>
            </a:fld>
            <a:endParaRPr lang="da-DK"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Scenario: We observe</a:t>
            </a:r>
            <a:r>
              <a:rPr lang="en-US" baseline="0" dirty="0" smtClean="0"/>
              <a:t> the world through one or more cameras plugged into a computer and we wish to infer a model description/abstract interpretation of the scene.</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We focus on some of the hot research topics in Computer Vision.</a:t>
            </a:r>
          </a:p>
          <a:p>
            <a:endParaRPr lang="en-US"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3</a:t>
            </a:fld>
            <a:endParaRPr lang="da-DK"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the Wikipedia definition includes medical image analysis – this I think is debatable</a:t>
            </a:r>
          </a:p>
          <a:p>
            <a:endParaRPr lang="en-US" dirty="0" smtClean="0"/>
          </a:p>
          <a:p>
            <a:r>
              <a:rPr lang="en-US" dirty="0" smtClean="0"/>
              <a:t>Thefreedictionary</a:t>
            </a:r>
            <a:r>
              <a:rPr lang="en-US" baseline="0" dirty="0" smtClean="0"/>
              <a:t> is too thin a definition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a:t>
            </a:fld>
            <a:endParaRPr lang="da-DK" dirty="0"/>
          </a:p>
        </p:txBody>
      </p:sp>
    </p:spTree>
    <p:extLst>
      <p:ext uri="{BB962C8B-B14F-4D97-AF65-F5344CB8AC3E}">
        <p14:creationId xmlns:p14="http://schemas.microsoft.com/office/powerpoint/2010/main" val="420984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9BB51586-4925-4347-86F0-40D18076797F}" type="slidenum">
              <a:rPr lang="da-DK">
                <a:latin typeface="Arial" charset="0"/>
              </a:rPr>
              <a:pPr/>
              <a:t>7</a:t>
            </a:fld>
            <a:endParaRPr lang="da-DK" dirty="0">
              <a:latin typeface="Arial"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37728EF2-1B04-B846-801F-7BA4A96B695D}" type="slidenum">
              <a:rPr lang="da-DK">
                <a:latin typeface="Arial" charset="0"/>
              </a:rPr>
              <a:pPr/>
              <a:t>8</a:t>
            </a:fld>
            <a:endParaRPr lang="da-DK" dirty="0">
              <a:latin typeface="Arial"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r>
              <a:rPr lang="en-US" dirty="0" smtClean="0"/>
              <a:t>46 hours! But you have long summer holidays </a:t>
            </a:r>
            <a:r>
              <a:rPr lang="en-US" dirty="0" smtClean="0">
                <a:sym typeface="Wingdings" charset="2"/>
              </a:rPr>
              <a:t></a:t>
            </a:r>
          </a:p>
          <a:p>
            <a:endParaRPr lang="en-US" dirty="0" smtClean="0">
              <a:sym typeface="Wingdings" charset="2"/>
            </a:endParaRPr>
          </a:p>
        </p:txBody>
      </p:sp>
      <p:sp>
        <p:nvSpPr>
          <p:cNvPr id="31748" name="Slide Number Placeholder 3"/>
          <p:cNvSpPr>
            <a:spLocks noGrp="1"/>
          </p:cNvSpPr>
          <p:nvPr>
            <p:ph type="sldNum" sz="quarter" idx="5"/>
          </p:nvPr>
        </p:nvSpPr>
        <p:spPr>
          <a:noFill/>
        </p:spPr>
        <p:txBody>
          <a:bodyPr/>
          <a:lstStyle/>
          <a:p>
            <a:fld id="{5A39EF8F-ECB3-C149-A60E-3354F2759C04}" type="slidenum">
              <a:rPr lang="da-DK" smtClean="0">
                <a:latin typeface="Arial" charset="0"/>
              </a:rPr>
              <a:pPr/>
              <a:t>11</a:t>
            </a:fld>
            <a:endParaRPr lang="da-DK" dirty="0"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is also a new 2012 version of the Forsyth</a:t>
            </a:r>
            <a:r>
              <a:rPr lang="en-US" baseline="0" dirty="0" smtClean="0"/>
              <a:t> &amp; Ponce book that we recommend if you like some additional material.</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13</a:t>
            </a:fld>
            <a:endParaRPr lang="da-DK"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Which</a:t>
            </a:r>
            <a:r>
              <a:rPr lang="en-US" baseline="0" dirty="0" smtClean="0"/>
              <a:t> objects? </a:t>
            </a:r>
            <a:r>
              <a:rPr lang="en-US" dirty="0" smtClean="0"/>
              <a:t>Cars</a:t>
            </a:r>
            <a:r>
              <a:rPr lang="en-US" baseline="0" dirty="0" smtClean="0"/>
              <a:t>, a house, stairs, windows, lamp / sign post</a:t>
            </a:r>
          </a:p>
          <a:p>
            <a:r>
              <a:rPr lang="en-US" baseline="0" dirty="0" smtClean="0"/>
              <a:t>Depth / 2.5D interpretation: Cars in front, lamp post behind car, house behind cars and lamp post</a:t>
            </a:r>
          </a:p>
          <a:p>
            <a:r>
              <a:rPr lang="en-US" baseline="0" dirty="0" smtClean="0"/>
              <a:t>High level semantic interpretation of the scene: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What’s the relationship among the objects? “Cars on road in front of house”</a:t>
            </a:r>
          </a:p>
          <a:p>
            <a:r>
              <a:rPr lang="en-US" baseline="0" dirty="0" smtClean="0"/>
              <a:t>Shadows, high lights, changing colors reveal info about 3D structure: Photometric stereo – shape from shading</a:t>
            </a:r>
          </a:p>
          <a:p>
            <a:r>
              <a:rPr lang="en-US" baseline="0" dirty="0" smtClean="0"/>
              <a:t>Foreground-background: Occlusions reveal information about depth</a:t>
            </a:r>
          </a:p>
          <a:p>
            <a:r>
              <a:rPr lang="en-US" baseline="0" dirty="0" smtClean="0"/>
              <a:t>You’re a priori knowledge / internal model also helps you interpret the scene.</a:t>
            </a:r>
          </a:p>
          <a:p>
            <a:r>
              <a:rPr lang="en-US" baseline="0" dirty="0" smtClean="0"/>
              <a:t>“Road sloping downhill”</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17</a:t>
            </a:fld>
            <a:endParaRPr lang="da-DK"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a-DK"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a-DK"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E7717FE8-7A79-9441-B885-DAFE9F64A154}" type="slidenum">
              <a:rPr lang="da-DK"/>
              <a:pPr/>
              <a:t>‹#›</a:t>
            </a:fld>
            <a:endParaRPr lang="da-DK"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A042D13F-2D33-D746-B33E-1CB852EE7CFB}" type="slidenum">
              <a:rPr lang="da-DK"/>
              <a:pPr/>
              <a:t>‹#›</a:t>
            </a:fld>
            <a:endParaRPr lang="da-DK"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a-DK"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166ABE68-969B-554F-BF15-E18EFD610810}" type="slidenum">
              <a:rPr lang="da-DK"/>
              <a:pPr/>
              <a:t>‹#›</a:t>
            </a:fld>
            <a:endParaRPr lang="da-DK"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idx="1"/>
          </p:nvPr>
        </p:nvSpPr>
        <p:spPr/>
        <p:txBody>
          <a:body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05E19C6D-1D33-0D48-8FE2-86E09EECD1BF}" type="slidenum">
              <a:rPr lang="da-DK"/>
              <a:pPr/>
              <a:t>‹#›</a:t>
            </a:fld>
            <a:endParaRPr lang="da-DK"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Click to edit Master text styles</a:t>
            </a:r>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52BE9911-578A-2C43-A7CF-1B920F103844}" type="slidenum">
              <a:rPr lang="da-DK"/>
              <a:pPr/>
              <a:t>‹#›</a:t>
            </a:fld>
            <a:endParaRPr lang="da-DK"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5" name="Date Placeholder 4"/>
          <p:cNvSpPr>
            <a:spLocks noGrp="1"/>
          </p:cNvSpPr>
          <p:nvPr>
            <p:ph type="dt" sz="half" idx="10"/>
          </p:nvPr>
        </p:nvSpPr>
        <p:spPr/>
        <p:txBody>
          <a:bodyPr/>
          <a:lstStyle>
            <a:lvl1pPr>
              <a:defRPr/>
            </a:lvl1pPr>
          </a:lstStyle>
          <a:p>
            <a:endParaRPr lang="da-DK" dirty="0"/>
          </a:p>
        </p:txBody>
      </p:sp>
      <p:sp>
        <p:nvSpPr>
          <p:cNvPr id="6" name="Footer Placeholder 5"/>
          <p:cNvSpPr>
            <a:spLocks noGrp="1"/>
          </p:cNvSpPr>
          <p:nvPr>
            <p:ph type="ftr" sz="quarter" idx="11"/>
          </p:nvPr>
        </p:nvSpPr>
        <p:spPr/>
        <p:txBody>
          <a:bodyPr/>
          <a:lstStyle>
            <a:lvl1pPr>
              <a:defRPr/>
            </a:lvl1pPr>
          </a:lstStyle>
          <a:p>
            <a:endParaRPr lang="da-DK" dirty="0"/>
          </a:p>
        </p:txBody>
      </p:sp>
      <p:sp>
        <p:nvSpPr>
          <p:cNvPr id="7" name="Slide Number Placeholder 6"/>
          <p:cNvSpPr>
            <a:spLocks noGrp="1"/>
          </p:cNvSpPr>
          <p:nvPr>
            <p:ph type="sldNum" sz="quarter" idx="12"/>
          </p:nvPr>
        </p:nvSpPr>
        <p:spPr/>
        <p:txBody>
          <a:bodyPr/>
          <a:lstStyle>
            <a:lvl1pPr>
              <a:defRPr smtClean="0"/>
            </a:lvl1pPr>
          </a:lstStyle>
          <a:p>
            <a:fld id="{471708D7-0C95-4F49-8676-E92455858B20}" type="slidenum">
              <a:rPr lang="da-DK"/>
              <a:pPr/>
              <a:t>‹#›</a:t>
            </a:fld>
            <a:endParaRPr lang="da-DK"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7" name="Date Placeholder 6"/>
          <p:cNvSpPr>
            <a:spLocks noGrp="1"/>
          </p:cNvSpPr>
          <p:nvPr>
            <p:ph type="dt" sz="half" idx="10"/>
          </p:nvPr>
        </p:nvSpPr>
        <p:spPr/>
        <p:txBody>
          <a:bodyPr/>
          <a:lstStyle>
            <a:lvl1pPr>
              <a:defRPr/>
            </a:lvl1pPr>
          </a:lstStyle>
          <a:p>
            <a:endParaRPr lang="da-DK" dirty="0"/>
          </a:p>
        </p:txBody>
      </p:sp>
      <p:sp>
        <p:nvSpPr>
          <p:cNvPr id="8" name="Footer Placeholder 7"/>
          <p:cNvSpPr>
            <a:spLocks noGrp="1"/>
          </p:cNvSpPr>
          <p:nvPr>
            <p:ph type="ftr" sz="quarter" idx="11"/>
          </p:nvPr>
        </p:nvSpPr>
        <p:spPr/>
        <p:txBody>
          <a:bodyPr/>
          <a:lstStyle>
            <a:lvl1pPr>
              <a:defRPr/>
            </a:lvl1pPr>
          </a:lstStyle>
          <a:p>
            <a:endParaRPr lang="da-DK" dirty="0"/>
          </a:p>
        </p:txBody>
      </p:sp>
      <p:sp>
        <p:nvSpPr>
          <p:cNvPr id="9" name="Slide Number Placeholder 8"/>
          <p:cNvSpPr>
            <a:spLocks noGrp="1"/>
          </p:cNvSpPr>
          <p:nvPr>
            <p:ph type="sldNum" sz="quarter" idx="12"/>
          </p:nvPr>
        </p:nvSpPr>
        <p:spPr/>
        <p:txBody>
          <a:bodyPr/>
          <a:lstStyle>
            <a:lvl1pPr>
              <a:defRPr smtClean="0"/>
            </a:lvl1pPr>
          </a:lstStyle>
          <a:p>
            <a:fld id="{77C7A43A-1FB9-8546-B3D9-7A9CAE90F0E8}" type="slidenum">
              <a:rPr lang="da-DK"/>
              <a:pPr/>
              <a:t>‹#›</a:t>
            </a:fld>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da-DK" dirty="0"/>
          </a:p>
        </p:txBody>
      </p:sp>
      <p:sp>
        <p:nvSpPr>
          <p:cNvPr id="4" name="Footer Placeholder 3"/>
          <p:cNvSpPr>
            <a:spLocks noGrp="1"/>
          </p:cNvSpPr>
          <p:nvPr>
            <p:ph type="ftr" sz="quarter" idx="11"/>
          </p:nvPr>
        </p:nvSpPr>
        <p:spPr/>
        <p:txBody>
          <a:bodyPr/>
          <a:lstStyle>
            <a:lvl1pPr>
              <a:defRPr/>
            </a:lvl1pPr>
          </a:lstStyle>
          <a:p>
            <a:endParaRPr lang="da-DK" dirty="0"/>
          </a:p>
        </p:txBody>
      </p:sp>
      <p:sp>
        <p:nvSpPr>
          <p:cNvPr id="5" name="Slide Number Placeholder 4"/>
          <p:cNvSpPr>
            <a:spLocks noGrp="1"/>
          </p:cNvSpPr>
          <p:nvPr>
            <p:ph type="sldNum" sz="quarter" idx="12"/>
          </p:nvPr>
        </p:nvSpPr>
        <p:spPr/>
        <p:txBody>
          <a:bodyPr/>
          <a:lstStyle>
            <a:lvl1pPr>
              <a:defRPr smtClean="0"/>
            </a:lvl1pPr>
          </a:lstStyle>
          <a:p>
            <a:fld id="{C295A152-6316-B243-8578-FC54078D0A62}" type="slidenum">
              <a:rPr lang="da-DK"/>
              <a:pPr/>
              <a:t>‹#›</a:t>
            </a:fld>
            <a:endParaRPr lang="da-DK"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da-DK" dirty="0"/>
          </a:p>
        </p:txBody>
      </p:sp>
      <p:sp>
        <p:nvSpPr>
          <p:cNvPr id="3" name="Footer Placeholder 2"/>
          <p:cNvSpPr>
            <a:spLocks noGrp="1"/>
          </p:cNvSpPr>
          <p:nvPr>
            <p:ph type="ftr" sz="quarter" idx="11"/>
          </p:nvPr>
        </p:nvSpPr>
        <p:spPr/>
        <p:txBody>
          <a:bodyPr/>
          <a:lstStyle>
            <a:lvl1pPr>
              <a:defRPr/>
            </a:lvl1pPr>
          </a:lstStyle>
          <a:p>
            <a:endParaRPr lang="da-DK" dirty="0"/>
          </a:p>
        </p:txBody>
      </p:sp>
      <p:sp>
        <p:nvSpPr>
          <p:cNvPr id="4" name="Slide Number Placeholder 3"/>
          <p:cNvSpPr>
            <a:spLocks noGrp="1"/>
          </p:cNvSpPr>
          <p:nvPr>
            <p:ph type="sldNum" sz="quarter" idx="12"/>
          </p:nvPr>
        </p:nvSpPr>
        <p:spPr/>
        <p:txBody>
          <a:bodyPr/>
          <a:lstStyle>
            <a:lvl1pPr>
              <a:defRPr smtClean="0"/>
            </a:lvl1pPr>
          </a:lstStyle>
          <a:p>
            <a:fld id="{03109126-001D-C640-A5EA-46E5DACE06F7}" type="slidenum">
              <a:rPr lang="da-DK"/>
              <a:pPr/>
              <a:t>‹#›</a:t>
            </a:fld>
            <a:endParaRPr lang="da-DK"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lvl1pPr>
              <a:defRPr/>
            </a:lvl1pPr>
          </a:lstStyle>
          <a:p>
            <a:endParaRPr lang="da-DK" dirty="0"/>
          </a:p>
        </p:txBody>
      </p:sp>
      <p:sp>
        <p:nvSpPr>
          <p:cNvPr id="6" name="Footer Placeholder 5"/>
          <p:cNvSpPr>
            <a:spLocks noGrp="1"/>
          </p:cNvSpPr>
          <p:nvPr>
            <p:ph type="ftr" sz="quarter" idx="11"/>
          </p:nvPr>
        </p:nvSpPr>
        <p:spPr/>
        <p:txBody>
          <a:bodyPr/>
          <a:lstStyle>
            <a:lvl1pPr>
              <a:defRPr/>
            </a:lvl1pPr>
          </a:lstStyle>
          <a:p>
            <a:endParaRPr lang="da-DK" dirty="0"/>
          </a:p>
        </p:txBody>
      </p:sp>
      <p:sp>
        <p:nvSpPr>
          <p:cNvPr id="7" name="Slide Number Placeholder 6"/>
          <p:cNvSpPr>
            <a:spLocks noGrp="1"/>
          </p:cNvSpPr>
          <p:nvPr>
            <p:ph type="sldNum" sz="quarter" idx="12"/>
          </p:nvPr>
        </p:nvSpPr>
        <p:spPr/>
        <p:txBody>
          <a:bodyPr/>
          <a:lstStyle>
            <a:lvl1pPr>
              <a:defRPr smtClean="0"/>
            </a:lvl1pPr>
          </a:lstStyle>
          <a:p>
            <a:fld id="{D3995048-7DDE-6C42-A3FF-79E365FDB8D4}" type="slidenum">
              <a:rPr lang="da-DK"/>
              <a:pPr/>
              <a:t>‹#›</a:t>
            </a:fld>
            <a:endParaRPr lang="da-DK"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lvl1pPr>
              <a:defRPr/>
            </a:lvl1pPr>
          </a:lstStyle>
          <a:p>
            <a:endParaRPr lang="da-DK" dirty="0"/>
          </a:p>
        </p:txBody>
      </p:sp>
      <p:sp>
        <p:nvSpPr>
          <p:cNvPr id="6" name="Footer Placeholder 5"/>
          <p:cNvSpPr>
            <a:spLocks noGrp="1"/>
          </p:cNvSpPr>
          <p:nvPr>
            <p:ph type="ftr" sz="quarter" idx="11"/>
          </p:nvPr>
        </p:nvSpPr>
        <p:spPr/>
        <p:txBody>
          <a:bodyPr/>
          <a:lstStyle>
            <a:lvl1pPr>
              <a:defRPr/>
            </a:lvl1pPr>
          </a:lstStyle>
          <a:p>
            <a:endParaRPr lang="da-DK" dirty="0"/>
          </a:p>
        </p:txBody>
      </p:sp>
      <p:sp>
        <p:nvSpPr>
          <p:cNvPr id="7" name="Slide Number Placeholder 6"/>
          <p:cNvSpPr>
            <a:spLocks noGrp="1"/>
          </p:cNvSpPr>
          <p:nvPr>
            <p:ph type="sldNum" sz="quarter" idx="12"/>
          </p:nvPr>
        </p:nvSpPr>
        <p:spPr/>
        <p:txBody>
          <a:bodyPr/>
          <a:lstStyle>
            <a:lvl1pPr>
              <a:defRPr smtClean="0"/>
            </a:lvl1pPr>
          </a:lstStyle>
          <a:p>
            <a:fld id="{0D2EA658-EF1E-114C-9E09-8B5621CAA597}" type="slidenum">
              <a:rPr lang="da-DK"/>
              <a:pPr/>
              <a:t>‹#›</a:t>
            </a:fld>
            <a:endParaRPr lang="da-DK"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99" name="Picture 75" descr="nat-logo"/>
          <p:cNvPicPr>
            <a:picLocks noChangeAspect="1" noChangeArrowheads="1"/>
          </p:cNvPicPr>
          <p:nvPr/>
        </p:nvPicPr>
        <p:blipFill>
          <a:blip r:embed="rId13"/>
          <a:srcRect/>
          <a:stretch>
            <a:fillRect/>
          </a:stretch>
        </p:blipFill>
        <p:spPr bwMode="auto">
          <a:xfrm>
            <a:off x="7620000" y="152400"/>
            <a:ext cx="1866900" cy="1479550"/>
          </a:xfrm>
          <a:prstGeom prst="rect">
            <a:avLst/>
          </a:prstGeom>
          <a:noFill/>
          <a:ln w="9525">
            <a:noFill/>
            <a:miter lim="800000"/>
            <a:headEnd/>
            <a:tailEnd/>
          </a:ln>
        </p:spPr>
      </p:pic>
      <p:sp>
        <p:nvSpPr>
          <p:cNvPr id="1163" name="Freeform 139"/>
          <p:cNvSpPr>
            <a:spLocks/>
          </p:cNvSpPr>
          <p:nvPr/>
        </p:nvSpPr>
        <p:spPr bwMode="auto">
          <a:xfrm>
            <a:off x="0" y="1504950"/>
            <a:ext cx="9144000" cy="1588"/>
          </a:xfrm>
          <a:custGeom>
            <a:avLst/>
            <a:gdLst/>
            <a:ahLst/>
            <a:cxnLst>
              <a:cxn ang="0">
                <a:pos x="0" y="0"/>
              </a:cxn>
              <a:cxn ang="0">
                <a:pos x="5760" y="0"/>
              </a:cxn>
              <a:cxn ang="0">
                <a:pos x="0" y="0"/>
              </a:cxn>
            </a:cxnLst>
            <a:rect l="0" t="0" r="r" b="b"/>
            <a:pathLst>
              <a:path w="5760">
                <a:moveTo>
                  <a:pt x="0" y="0"/>
                </a:moveTo>
                <a:lnTo>
                  <a:pt x="5760" y="0"/>
                </a:lnTo>
                <a:lnTo>
                  <a:pt x="0" y="0"/>
                </a:lnTo>
                <a:close/>
              </a:path>
            </a:pathLst>
          </a:custGeom>
          <a:solidFill>
            <a:srgbClr val="335E36"/>
          </a:solidFill>
          <a:ln w="9525">
            <a:noFill/>
            <a:round/>
            <a:headEnd/>
            <a:tailEnd/>
          </a:ln>
        </p:spPr>
        <p:txBody>
          <a:bodyPr>
            <a:prstTxWarp prst="textNoShape">
              <a:avLst/>
            </a:prstTxWarp>
          </a:bodyPr>
          <a:lstStyle/>
          <a:p>
            <a:endParaRPr lang="en-US" dirty="0"/>
          </a:p>
        </p:txBody>
      </p:sp>
      <p:sp>
        <p:nvSpPr>
          <p:cNvPr id="1224" name="Freeform 200"/>
          <p:cNvSpPr>
            <a:spLocks/>
          </p:cNvSpPr>
          <p:nvPr/>
        </p:nvSpPr>
        <p:spPr bwMode="auto">
          <a:xfrm>
            <a:off x="0" y="1504950"/>
            <a:ext cx="9144000" cy="1588"/>
          </a:xfrm>
          <a:custGeom>
            <a:avLst/>
            <a:gdLst/>
            <a:ahLst/>
            <a:cxnLst>
              <a:cxn ang="0">
                <a:pos x="0" y="0"/>
              </a:cxn>
              <a:cxn ang="0">
                <a:pos x="0" y="0"/>
              </a:cxn>
              <a:cxn ang="0">
                <a:pos x="5760" y="0"/>
              </a:cxn>
              <a:cxn ang="0">
                <a:pos x="5760" y="0"/>
              </a:cxn>
              <a:cxn ang="0">
                <a:pos x="0" y="0"/>
              </a:cxn>
              <a:cxn ang="0">
                <a:pos x="0" y="0"/>
              </a:cxn>
            </a:cxnLst>
            <a:rect l="0" t="0" r="r" b="b"/>
            <a:pathLst>
              <a:path w="5760">
                <a:moveTo>
                  <a:pt x="0" y="0"/>
                </a:moveTo>
                <a:lnTo>
                  <a:pt x="0" y="0"/>
                </a:lnTo>
                <a:lnTo>
                  <a:pt x="5760" y="0"/>
                </a:lnTo>
                <a:lnTo>
                  <a:pt x="5760" y="0"/>
                </a:lnTo>
                <a:lnTo>
                  <a:pt x="0" y="0"/>
                </a:lnTo>
                <a:lnTo>
                  <a:pt x="0" y="0"/>
                </a:lnTo>
                <a:close/>
              </a:path>
            </a:pathLst>
          </a:custGeom>
          <a:solidFill>
            <a:srgbClr val="0B5A3A"/>
          </a:solidFill>
          <a:ln w="17463">
            <a:solidFill>
              <a:srgbClr val="0B5A3A"/>
            </a:solidFill>
            <a:prstDash val="solid"/>
            <a:round/>
            <a:headEnd/>
            <a:tailEnd/>
          </a:ln>
        </p:spPr>
        <p:txBody>
          <a:bodyPr>
            <a:prstTxWarp prst="textNoShape">
              <a:avLst/>
            </a:prstTxWarp>
          </a:bodyPr>
          <a:lstStyle/>
          <a:p>
            <a:endParaRPr lang="en-US" dirty="0"/>
          </a:p>
        </p:txBody>
      </p:sp>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da-DK"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da-DK"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8715A2A-EDA6-5A44-B7D8-5B52F52D8336}" type="slidenum">
              <a:rPr lang="da-DK"/>
              <a:pPr/>
              <a:t>‹#›</a:t>
            </a:fld>
            <a:endParaRPr lang="da-DK"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pitchFamily="-110" charset="0"/>
        </a:defRPr>
      </a:lvl2pPr>
      <a:lvl3pPr algn="l" rtl="0" fontAlgn="base">
        <a:spcBef>
          <a:spcPct val="0"/>
        </a:spcBef>
        <a:spcAft>
          <a:spcPct val="0"/>
        </a:spcAft>
        <a:defRPr sz="2400" b="1">
          <a:solidFill>
            <a:schemeClr val="tx2"/>
          </a:solidFill>
          <a:latin typeface="Arial" pitchFamily="-110" charset="0"/>
        </a:defRPr>
      </a:lvl3pPr>
      <a:lvl4pPr algn="l" rtl="0" fontAlgn="base">
        <a:spcBef>
          <a:spcPct val="0"/>
        </a:spcBef>
        <a:spcAft>
          <a:spcPct val="0"/>
        </a:spcAft>
        <a:defRPr sz="2400" b="1">
          <a:solidFill>
            <a:schemeClr val="tx2"/>
          </a:solidFill>
          <a:latin typeface="Arial" pitchFamily="-110" charset="0"/>
        </a:defRPr>
      </a:lvl4pPr>
      <a:lvl5pPr algn="l" rtl="0" fontAlgn="base">
        <a:spcBef>
          <a:spcPct val="0"/>
        </a:spcBef>
        <a:spcAft>
          <a:spcPct val="0"/>
        </a:spcAft>
        <a:defRPr sz="2400" b="1">
          <a:solidFill>
            <a:schemeClr val="tx2"/>
          </a:solidFill>
          <a:latin typeface="Arial" pitchFamily="-110" charset="0"/>
        </a:defRPr>
      </a:lvl5pPr>
      <a:lvl6pPr marL="457200" algn="l" rtl="0" fontAlgn="base">
        <a:spcBef>
          <a:spcPct val="0"/>
        </a:spcBef>
        <a:spcAft>
          <a:spcPct val="0"/>
        </a:spcAft>
        <a:defRPr sz="2400" b="1">
          <a:solidFill>
            <a:schemeClr val="tx2"/>
          </a:solidFill>
          <a:latin typeface="Arial" pitchFamily="-110" charset="0"/>
        </a:defRPr>
      </a:lvl6pPr>
      <a:lvl7pPr marL="914400" algn="l" rtl="0" fontAlgn="base">
        <a:spcBef>
          <a:spcPct val="0"/>
        </a:spcBef>
        <a:spcAft>
          <a:spcPct val="0"/>
        </a:spcAft>
        <a:defRPr sz="2400" b="1">
          <a:solidFill>
            <a:schemeClr val="tx2"/>
          </a:solidFill>
          <a:latin typeface="Arial" pitchFamily="-110" charset="0"/>
        </a:defRPr>
      </a:lvl7pPr>
      <a:lvl8pPr marL="1371600" algn="l" rtl="0" fontAlgn="base">
        <a:spcBef>
          <a:spcPct val="0"/>
        </a:spcBef>
        <a:spcAft>
          <a:spcPct val="0"/>
        </a:spcAft>
        <a:defRPr sz="2400" b="1">
          <a:solidFill>
            <a:schemeClr val="tx2"/>
          </a:solidFill>
          <a:latin typeface="Arial" pitchFamily="-110" charset="0"/>
        </a:defRPr>
      </a:lvl8pPr>
      <a:lvl9pPr marL="1828800" algn="l" rtl="0" fontAlgn="base">
        <a:spcBef>
          <a:spcPct val="0"/>
        </a:spcBef>
        <a:spcAft>
          <a:spcPct val="0"/>
        </a:spcAft>
        <a:defRPr sz="2400" b="1">
          <a:solidFill>
            <a:schemeClr val="tx2"/>
          </a:solidFill>
          <a:latin typeface="Arial" pitchFamily="-110"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ＭＳ Ｐゴシック" pitchFamily="-110" charset="-128"/>
        </a:defRPr>
      </a:lvl2pPr>
      <a:lvl3pPr marL="1143000" indent="-228600" algn="l" rtl="0" fontAlgn="base">
        <a:spcBef>
          <a:spcPct val="20000"/>
        </a:spcBef>
        <a:spcAft>
          <a:spcPct val="0"/>
        </a:spcAft>
        <a:buChar char="•"/>
        <a:defRPr sz="2000">
          <a:solidFill>
            <a:schemeClr val="tx1"/>
          </a:solidFill>
          <a:latin typeface="+mn-lt"/>
          <a:ea typeface="ＭＳ Ｐゴシック" pitchFamily="-110" charset="-128"/>
        </a:defRPr>
      </a:lvl3pPr>
      <a:lvl4pPr marL="1600200" indent="-228600" algn="l" rtl="0" fontAlgn="base">
        <a:spcBef>
          <a:spcPct val="20000"/>
        </a:spcBef>
        <a:spcAft>
          <a:spcPct val="0"/>
        </a:spcAft>
        <a:buChar char="–"/>
        <a:defRPr sz="2000">
          <a:solidFill>
            <a:schemeClr val="tx1"/>
          </a:solidFill>
          <a:latin typeface="+mn-lt"/>
          <a:ea typeface="ＭＳ Ｐゴシック" pitchFamily="-110" charset="-128"/>
        </a:defRPr>
      </a:lvl4pPr>
      <a:lvl5pPr marL="2057400" indent="-228600" algn="l" rtl="0" fontAlgn="base">
        <a:spcBef>
          <a:spcPct val="20000"/>
        </a:spcBef>
        <a:spcAft>
          <a:spcPct val="0"/>
        </a:spcAft>
        <a:buChar char="»"/>
        <a:defRPr sz="2000">
          <a:solidFill>
            <a:schemeClr val="tx1"/>
          </a:solidFill>
          <a:latin typeface="+mn-lt"/>
          <a:ea typeface="ＭＳ Ｐゴシック" pitchFamily="-110"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0"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0"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0"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www.vlfeat.org/"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6.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6.jpeg"/></Relationships>
</file>

<file path=ppt/slides/_rels/slide2.xml.rels><?xml version="1.0" encoding="UTF-8" standalone="yes"?>
<Relationships xmlns="http://schemas.openxmlformats.org/package/2006/relationships"><Relationship Id="rId3" Type="http://schemas.openxmlformats.org/officeDocument/2006/relationships/hyperlink" Target="mailto:kimstp@diku.dk" TargetMode="External"/><Relationship Id="rId4" Type="http://schemas.openxmlformats.org/officeDocument/2006/relationships/hyperlink" Target="mailto:jan.kremer@diku.dk" TargetMode="External"/><Relationship Id="rId5" Type="http://schemas.openxmlformats.org/officeDocument/2006/relationships/image" Target="../media/image2.jpeg"/><Relationship Id="rId6" Type="http://schemas.openxmlformats.org/officeDocument/2006/relationships/image" Target="../media/image3.jpg"/><Relationship Id="rId7" Type="http://schemas.openxmlformats.org/officeDocument/2006/relationships/image" Target="../media/image4.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7.jpeg"/><Relationship Id="rId4" Type="http://schemas.openxmlformats.org/officeDocument/2006/relationships/image" Target="../media/image8.jpeg"/><Relationship Id="rId5" Type="http://schemas.openxmlformats.org/officeDocument/2006/relationships/image" Target="../media/image9.jpeg"/><Relationship Id="rId6" Type="http://schemas.openxmlformats.org/officeDocument/2006/relationships/image" Target="../media/image10.jpeg"/><Relationship Id="rId7" Type="http://schemas.openxmlformats.org/officeDocument/2006/relationships/image" Target="../media/image11.jpeg"/><Relationship Id="rId8"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4" Type="http://schemas.openxmlformats.org/officeDocument/2006/relationships/image" Target="../media/image14.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5.emf"/></Relationships>
</file>

<file path=ppt/slides/_rels/slide23.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4.xml"/><Relationship Id="rId6" Type="http://schemas.openxmlformats.org/officeDocument/2006/relationships/notesSlide" Target="../notesSlides/notesSlide14.xml"/><Relationship Id="rId7" Type="http://schemas.openxmlformats.org/officeDocument/2006/relationships/image" Target="../media/image16.png"/><Relationship Id="rId8" Type="http://schemas.openxmlformats.org/officeDocument/2006/relationships/image" Target="../media/image17.png"/><Relationship Id="rId1" Type="http://schemas.microsoft.com/office/2007/relationships/media" Target="../media/media1.mp4"/><Relationship Id="rId2" Type="http://schemas.openxmlformats.org/officeDocument/2006/relationships/video" Target="../media/media1.mp4"/></Relationships>
</file>

<file path=ppt/slides/_rels/slide24.xml.rels><?xml version="1.0" encoding="UTF-8" standalone="yes"?>
<Relationships xmlns="http://schemas.openxmlformats.org/package/2006/relationships"><Relationship Id="rId3" Type="http://schemas.microsoft.com/office/2007/relationships/media" Target="../media/media4.mp4"/><Relationship Id="rId4" Type="http://schemas.openxmlformats.org/officeDocument/2006/relationships/video" Target="../media/media4.mp4"/><Relationship Id="rId5" Type="http://schemas.openxmlformats.org/officeDocument/2006/relationships/slideLayout" Target="../slideLayouts/slideLayout4.xml"/><Relationship Id="rId6" Type="http://schemas.openxmlformats.org/officeDocument/2006/relationships/image" Target="../media/image18.png"/><Relationship Id="rId7" Type="http://schemas.openxmlformats.org/officeDocument/2006/relationships/image" Target="../media/image19.png"/><Relationship Id="rId1" Type="http://schemas.microsoft.com/office/2007/relationships/media" Target="../media/media3.mp4"/><Relationship Id="rId2" Type="http://schemas.openxmlformats.org/officeDocument/2006/relationships/video" Target="../media/media3.mp4"/></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tif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2.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5.png"/></Relationships>
</file>

<file path=ppt/slides/_rels/slide30.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27.emf"/><Relationship Id="rId13" Type="http://schemas.openxmlformats.org/officeDocument/2006/relationships/oleObject" Target="../embeddings/oleObject5.bin"/><Relationship Id="rId14" Type="http://schemas.openxmlformats.org/officeDocument/2006/relationships/image" Target="../media/image28.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9.xml"/><Relationship Id="rId4" Type="http://schemas.openxmlformats.org/officeDocument/2006/relationships/image" Target="../media/image29.tiff"/><Relationship Id="rId5" Type="http://schemas.openxmlformats.org/officeDocument/2006/relationships/oleObject" Target="../embeddings/oleObject1.bin"/><Relationship Id="rId6" Type="http://schemas.openxmlformats.org/officeDocument/2006/relationships/image" Target="../media/image24.emf"/><Relationship Id="rId7" Type="http://schemas.openxmlformats.org/officeDocument/2006/relationships/oleObject" Target="../embeddings/oleObject2.bin"/><Relationship Id="rId8" Type="http://schemas.openxmlformats.org/officeDocument/2006/relationships/image" Target="../media/image25.emf"/><Relationship Id="rId9" Type="http://schemas.openxmlformats.org/officeDocument/2006/relationships/oleObject" Target="../embeddings/oleObject3.bin"/><Relationship Id="rId10" Type="http://schemas.openxmlformats.org/officeDocument/2006/relationships/image" Target="../media/image26.emf"/></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32.tiff"/><Relationship Id="rId5" Type="http://schemas.openxmlformats.org/officeDocument/2006/relationships/oleObject" Target="../embeddings/oleObject6.bin"/><Relationship Id="rId6" Type="http://schemas.openxmlformats.org/officeDocument/2006/relationships/image" Target="../media/image30.emf"/><Relationship Id="rId7" Type="http://schemas.openxmlformats.org/officeDocument/2006/relationships/oleObject" Target="../embeddings/oleObject7.bin"/><Relationship Id="rId8" Type="http://schemas.openxmlformats.org/officeDocument/2006/relationships/image" Target="../media/image31.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tiff"/><Relationship Id="rId4" Type="http://schemas.openxmlformats.org/officeDocument/2006/relationships/image" Target="../media/image34.tiff"/><Relationship Id="rId5" Type="http://schemas.openxmlformats.org/officeDocument/2006/relationships/image" Target="../media/image35.jpe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6.tiff"/></Relationships>
</file>

<file path=ppt/slides/_rels/slide34.xml.rels><?xml version="1.0" encoding="UTF-8" standalone="yes"?>
<Relationships xmlns="http://schemas.openxmlformats.org/package/2006/relationships"><Relationship Id="rId9" Type="http://schemas.openxmlformats.org/officeDocument/2006/relationships/oleObject" Target="../embeddings/oleObject10.bin"/><Relationship Id="rId20" Type="http://schemas.openxmlformats.org/officeDocument/2006/relationships/image" Target="../media/image44.emf"/><Relationship Id="rId21" Type="http://schemas.openxmlformats.org/officeDocument/2006/relationships/oleObject" Target="../embeddings/oleObject16.bin"/><Relationship Id="rId22" Type="http://schemas.openxmlformats.org/officeDocument/2006/relationships/image" Target="../media/image45.emf"/><Relationship Id="rId23" Type="http://schemas.openxmlformats.org/officeDocument/2006/relationships/oleObject" Target="../embeddings/oleObject17.bin"/><Relationship Id="rId24" Type="http://schemas.openxmlformats.org/officeDocument/2006/relationships/image" Target="../media/image46.emf"/><Relationship Id="rId25" Type="http://schemas.openxmlformats.org/officeDocument/2006/relationships/oleObject" Target="../embeddings/oleObject18.bin"/><Relationship Id="rId26" Type="http://schemas.openxmlformats.org/officeDocument/2006/relationships/image" Target="../media/image47.emf"/><Relationship Id="rId10" Type="http://schemas.openxmlformats.org/officeDocument/2006/relationships/image" Target="../media/image39.emf"/><Relationship Id="rId11" Type="http://schemas.openxmlformats.org/officeDocument/2006/relationships/oleObject" Target="../embeddings/oleObject11.bin"/><Relationship Id="rId12" Type="http://schemas.openxmlformats.org/officeDocument/2006/relationships/image" Target="../media/image40.emf"/><Relationship Id="rId13" Type="http://schemas.openxmlformats.org/officeDocument/2006/relationships/oleObject" Target="../embeddings/oleObject12.bin"/><Relationship Id="rId14" Type="http://schemas.openxmlformats.org/officeDocument/2006/relationships/image" Target="../media/image41.emf"/><Relationship Id="rId15" Type="http://schemas.openxmlformats.org/officeDocument/2006/relationships/oleObject" Target="../embeddings/oleObject13.bin"/><Relationship Id="rId16" Type="http://schemas.openxmlformats.org/officeDocument/2006/relationships/image" Target="../media/image42.emf"/><Relationship Id="rId17" Type="http://schemas.openxmlformats.org/officeDocument/2006/relationships/oleObject" Target="../embeddings/oleObject14.bin"/><Relationship Id="rId18" Type="http://schemas.openxmlformats.org/officeDocument/2006/relationships/image" Target="../media/image43.emf"/><Relationship Id="rId19" Type="http://schemas.openxmlformats.org/officeDocument/2006/relationships/oleObject" Target="../embeddings/oleObject15.bin"/><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23.xml"/><Relationship Id="rId4" Type="http://schemas.openxmlformats.org/officeDocument/2006/relationships/image" Target="../media/image48.png"/><Relationship Id="rId5" Type="http://schemas.openxmlformats.org/officeDocument/2006/relationships/oleObject" Target="../embeddings/oleObject8.bin"/><Relationship Id="rId6" Type="http://schemas.openxmlformats.org/officeDocument/2006/relationships/image" Target="../media/image37.emf"/><Relationship Id="rId7" Type="http://schemas.openxmlformats.org/officeDocument/2006/relationships/oleObject" Target="../embeddings/oleObject9.bin"/><Relationship Id="rId8" Type="http://schemas.openxmlformats.org/officeDocument/2006/relationships/image" Target="../media/image38.emf"/></Relationships>
</file>

<file path=ppt/slides/_rels/slide35.xml.rels><?xml version="1.0" encoding="UTF-8" standalone="yes"?>
<Relationships xmlns="http://schemas.openxmlformats.org/package/2006/relationships"><Relationship Id="rId3" Type="http://schemas.openxmlformats.org/officeDocument/2006/relationships/image" Target="../media/image49.jpeg"/><Relationship Id="rId4" Type="http://schemas.openxmlformats.org/officeDocument/2006/relationships/image" Target="../media/image50.jpeg"/><Relationship Id="rId5" Type="http://schemas.openxmlformats.org/officeDocument/2006/relationships/image" Target="../media/image51.png"/><Relationship Id="rId6"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6.xml.rels><?xml version="1.0" encoding="UTF-8" standalone="yes"?>
<Relationships xmlns="http://schemas.openxmlformats.org/package/2006/relationships"><Relationship Id="rId11" Type="http://schemas.openxmlformats.org/officeDocument/2006/relationships/image" Target="../media/image55.emf"/><Relationship Id="rId12" Type="http://schemas.openxmlformats.org/officeDocument/2006/relationships/oleObject" Target="../embeddings/oleObject22.bin"/><Relationship Id="rId13" Type="http://schemas.openxmlformats.org/officeDocument/2006/relationships/image" Target="../media/image56.emf"/><Relationship Id="rId14" Type="http://schemas.openxmlformats.org/officeDocument/2006/relationships/oleObject" Target="../embeddings/oleObject23.bin"/><Relationship Id="rId15" Type="http://schemas.openxmlformats.org/officeDocument/2006/relationships/image" Target="../media/image57.emf"/><Relationship Id="rId1" Type="http://schemas.openxmlformats.org/officeDocument/2006/relationships/vmlDrawing" Target="../drawings/vmlDrawing4.vml"/><Relationship Id="rId2" Type="http://schemas.openxmlformats.org/officeDocument/2006/relationships/slideLayout" Target="../slideLayouts/slideLayout4.xml"/><Relationship Id="rId3" Type="http://schemas.openxmlformats.org/officeDocument/2006/relationships/notesSlide" Target="../notesSlides/notesSlide25.xml"/><Relationship Id="rId4" Type="http://schemas.openxmlformats.org/officeDocument/2006/relationships/image" Target="../media/image58.emf"/><Relationship Id="rId5" Type="http://schemas.openxmlformats.org/officeDocument/2006/relationships/image" Target="../media/image59.png"/><Relationship Id="rId6" Type="http://schemas.openxmlformats.org/officeDocument/2006/relationships/oleObject" Target="../embeddings/oleObject19.bin"/><Relationship Id="rId7" Type="http://schemas.openxmlformats.org/officeDocument/2006/relationships/image" Target="../media/image53.emf"/><Relationship Id="rId8" Type="http://schemas.openxmlformats.org/officeDocument/2006/relationships/oleObject" Target="../embeddings/oleObject20.bin"/><Relationship Id="rId9" Type="http://schemas.openxmlformats.org/officeDocument/2006/relationships/image" Target="../media/image54.emf"/><Relationship Id="rId10" Type="http://schemas.openxmlformats.org/officeDocument/2006/relationships/oleObject" Target="../embeddings/oleObject21.bin"/></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0.emf"/></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1.emf"/></Relationships>
</file>

<file path=ppt/slides/_rels/slide39.xml.rels><?xml version="1.0" encoding="UTF-8" standalone="yes"?>
<Relationships xmlns="http://schemas.openxmlformats.org/package/2006/relationships"><Relationship Id="rId3" Type="http://schemas.openxmlformats.org/officeDocument/2006/relationships/image" Target="../media/image62.tiff"/><Relationship Id="rId4" Type="http://schemas.openxmlformats.org/officeDocument/2006/relationships/image" Target="../media/image63.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encyclopedia2.thefreedictionary.com/robotics" TargetMode="Externa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lgn="ctr"/>
            <a:r>
              <a:rPr lang="en-US" sz="2800" dirty="0" smtClean="0"/>
              <a:t>Vision and Image Processing:</a:t>
            </a:r>
            <a:br>
              <a:rPr lang="en-US" sz="2800" dirty="0" smtClean="0"/>
            </a:br>
            <a:r>
              <a:rPr lang="en-US" sz="2800" dirty="0" smtClean="0"/>
              <a:t>Introductory lecture</a:t>
            </a:r>
            <a:endParaRPr lang="en-US" sz="2800" dirty="0"/>
          </a:p>
        </p:txBody>
      </p:sp>
      <p:sp>
        <p:nvSpPr>
          <p:cNvPr id="2051" name="Rectangle 3"/>
          <p:cNvSpPr>
            <a:spLocks noGrp="1" noChangeArrowheads="1"/>
          </p:cNvSpPr>
          <p:nvPr>
            <p:ph type="subTitle" idx="1"/>
          </p:nvPr>
        </p:nvSpPr>
        <p:spPr/>
        <p:txBody>
          <a:bodyPr/>
          <a:lstStyle/>
          <a:p>
            <a:r>
              <a:rPr lang="da-DK" sz="1800" dirty="0" smtClean="0"/>
              <a:t>Søren Ingvor Olsen</a:t>
            </a:r>
            <a:endParaRPr lang="da-DK" sz="1800" dirty="0"/>
          </a:p>
        </p:txBody>
      </p:sp>
      <p:sp>
        <p:nvSpPr>
          <p:cNvPr id="2053" name="Text Box 5"/>
          <p:cNvSpPr txBox="1">
            <a:spLocks noChangeArrowheads="1"/>
          </p:cNvSpPr>
          <p:nvPr/>
        </p:nvSpPr>
        <p:spPr bwMode="auto">
          <a:xfrm>
            <a:off x="611188" y="476250"/>
            <a:ext cx="6769100" cy="8255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solidFill>
                  <a:schemeClr val="tx2"/>
                </a:solidFill>
              </a:rPr>
              <a:t>D E P A R T M E N T  O F  C O M P U T E R  S C I E N C E</a:t>
            </a:r>
            <a:br>
              <a:rPr lang="en-US" sz="1600" dirty="0">
                <a:solidFill>
                  <a:schemeClr val="tx2"/>
                </a:solidFill>
              </a:rPr>
            </a:br>
            <a:r>
              <a:rPr lang="en-US" sz="1600" dirty="0">
                <a:solidFill>
                  <a:schemeClr val="tx2"/>
                </a:solidFill>
              </a:rPr>
              <a:t>U N I V E R S I T Y   O F   C O P E N H A G E N</a:t>
            </a:r>
            <a:br>
              <a:rPr lang="en-US" sz="1600" dirty="0">
                <a:solidFill>
                  <a:schemeClr val="tx2"/>
                </a:solidFill>
              </a:rPr>
            </a:br>
            <a:endParaRPr lang="da-DK" sz="1600" dirty="0">
              <a:solidFill>
                <a:schemeClr val="tx2"/>
              </a:solidFill>
            </a:endParaRPr>
          </a:p>
        </p:txBody>
      </p:sp>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dirty="0" smtClean="0"/>
              <a:t>How do I pass this course?</a:t>
            </a:r>
          </a:p>
        </p:txBody>
      </p:sp>
      <p:sp>
        <p:nvSpPr>
          <p:cNvPr id="29699" name="Content Placeholder 2"/>
          <p:cNvSpPr>
            <a:spLocks noGrp="1"/>
          </p:cNvSpPr>
          <p:nvPr>
            <p:ph idx="1"/>
          </p:nvPr>
        </p:nvSpPr>
        <p:spPr>
          <a:xfrm>
            <a:off x="457200" y="1524000"/>
            <a:ext cx="8229600" cy="4525963"/>
          </a:xfrm>
        </p:spPr>
        <p:txBody>
          <a:bodyPr/>
          <a:lstStyle/>
          <a:p>
            <a:pPr eaLnBrk="1" hangingPunct="1"/>
            <a:r>
              <a:rPr lang="en-US" dirty="0" smtClean="0"/>
              <a:t>You have to pass the 4 mandatory assignments in order to pass this course. </a:t>
            </a:r>
          </a:p>
          <a:p>
            <a:r>
              <a:rPr lang="en-US" dirty="0" smtClean="0"/>
              <a:t>Assignment 1 must be solved individually, but we encourage you to discuss it with your fellow students.</a:t>
            </a:r>
          </a:p>
          <a:p>
            <a:r>
              <a:rPr lang="en-US" dirty="0" smtClean="0"/>
              <a:t>Other assignments are either group or individual.</a:t>
            </a:r>
          </a:p>
          <a:p>
            <a:pPr eaLnBrk="1" hangingPunct="1"/>
            <a:r>
              <a:rPr lang="en-US" dirty="0" smtClean="0"/>
              <a:t>In case you do not pass an assignment the first time you will be given a second chance to submit a new solution </a:t>
            </a:r>
            <a:r>
              <a:rPr lang="en-US" b="1" dirty="0"/>
              <a:t>a</a:t>
            </a:r>
            <a:r>
              <a:rPr lang="en-US" b="1" dirty="0" smtClean="0"/>
              <a:t>ssuming that you have made a SERIOUS attempt the first time</a:t>
            </a:r>
            <a:r>
              <a:rPr lang="en-US" dirty="0" smtClean="0"/>
              <a:t>.</a:t>
            </a:r>
          </a:p>
          <a:p>
            <a:pPr eaLnBrk="1" hangingPunct="1"/>
            <a:r>
              <a:rPr lang="en-US" dirty="0" smtClean="0"/>
              <a:t>Final grading for the course is: Pass / Fail based on the assignments.</a:t>
            </a:r>
          </a:p>
          <a:p>
            <a:pPr eaLnBrk="1" hangingPunct="1"/>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969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How much time should I spend on this course?</a:t>
            </a:r>
          </a:p>
        </p:txBody>
      </p:sp>
      <p:sp>
        <p:nvSpPr>
          <p:cNvPr id="30723" name="Content Placeholder 2"/>
          <p:cNvSpPr>
            <a:spLocks noGrp="1"/>
          </p:cNvSpPr>
          <p:nvPr>
            <p:ph idx="1"/>
          </p:nvPr>
        </p:nvSpPr>
        <p:spPr/>
        <p:txBody>
          <a:bodyPr/>
          <a:lstStyle/>
          <a:p>
            <a:r>
              <a:rPr lang="en-US" dirty="0" smtClean="0"/>
              <a:t>KU expect that you to use 23 hours / week for a 7.5 ECTS course. Approx. 46 hours/wk for full time study.</a:t>
            </a:r>
            <a:br>
              <a:rPr lang="en-US" dirty="0" smtClean="0"/>
            </a:br>
            <a:endParaRPr lang="en-US" dirty="0" smtClean="0"/>
          </a:p>
          <a:p>
            <a:r>
              <a:rPr lang="en-US" dirty="0" smtClean="0"/>
              <a:t>How should I spend my time:</a:t>
            </a:r>
          </a:p>
          <a:p>
            <a:pPr lvl="1"/>
            <a:r>
              <a:rPr lang="en-US" dirty="0" smtClean="0">
                <a:cs typeface="ＭＳ Ｐゴシック" charset="-128"/>
              </a:rPr>
              <a:t>Lectures and exercise classes = 4 + 2 = 6 hours/wk</a:t>
            </a:r>
          </a:p>
          <a:p>
            <a:pPr lvl="1"/>
            <a:r>
              <a:rPr lang="en-US" dirty="0" smtClean="0">
                <a:cs typeface="ＭＳ Ｐゴシック" charset="-128"/>
              </a:rPr>
              <a:t>Preparation and assignment = 23 – 6 = 17 hours/wk</a:t>
            </a:r>
            <a:br>
              <a:rPr lang="en-US" dirty="0" smtClean="0">
                <a:cs typeface="ＭＳ Ｐゴシック" charset="-128"/>
              </a:rPr>
            </a:br>
            <a:endParaRPr lang="en-US" dirty="0" smtClean="0">
              <a:cs typeface="ＭＳ Ｐゴシック" charset="-128"/>
            </a:endParaRPr>
          </a:p>
          <a:p>
            <a:r>
              <a:rPr lang="en-US" dirty="0" smtClean="0"/>
              <a:t>We recommend that you prepare by reading the current weeks material and doing some research on your own, ideally prior to each lecture (approx. 8 hours/wk)</a:t>
            </a:r>
          </a:p>
          <a:p>
            <a:r>
              <a:rPr lang="en-US" dirty="0" smtClean="0"/>
              <a:t>Work on the assignment at home (approx. 9 hours/wk)</a:t>
            </a:r>
            <a:br>
              <a:rPr lang="en-US" dirty="0" smtClean="0"/>
            </a:br>
            <a:endParaRPr lang="en-US" dirty="0" smtClean="0"/>
          </a:p>
          <a:p>
            <a:pPr>
              <a:buFontTx/>
              <a:buNone/>
            </a:pPr>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a:t>
            </a:r>
            <a:endParaRPr lang="en-US" dirty="0"/>
          </a:p>
        </p:txBody>
      </p:sp>
      <p:sp>
        <p:nvSpPr>
          <p:cNvPr id="3" name="Content Placeholder 2"/>
          <p:cNvSpPr>
            <a:spLocks noGrp="1"/>
          </p:cNvSpPr>
          <p:nvPr>
            <p:ph idx="1"/>
          </p:nvPr>
        </p:nvSpPr>
        <p:spPr/>
        <p:txBody>
          <a:bodyPr/>
          <a:lstStyle/>
          <a:p>
            <a:r>
              <a:rPr lang="en-US" dirty="0" smtClean="0"/>
              <a:t>We will use a mix of research papers and chapters from selected books.</a:t>
            </a:r>
          </a:p>
          <a:p>
            <a:endParaRPr lang="en-US" dirty="0" smtClean="0"/>
          </a:p>
          <a:p>
            <a:r>
              <a:rPr lang="en-US" dirty="0" smtClean="0"/>
              <a:t>All material will be made available in Absalon under the Course material menu item.</a:t>
            </a:r>
          </a:p>
          <a:p>
            <a:r>
              <a:rPr lang="en-US" dirty="0" smtClean="0"/>
              <a:t>Supplementary good books (available at the book shop)</a:t>
            </a:r>
          </a:p>
          <a:p>
            <a:pPr marL="0" indent="0">
              <a:buNone/>
            </a:pPr>
            <a:endParaRPr lang="en-US" dirty="0" smtClean="0"/>
          </a:p>
          <a:p>
            <a:pPr marL="857250" lvl="1" indent="-457200">
              <a:buFont typeface="+mj-lt"/>
              <a:buAutoNum type="arabicPeriod"/>
            </a:pPr>
            <a:r>
              <a:rPr lang="en-US" dirty="0"/>
              <a:t>D. Forsyth and J. Ponce: Computer Vision - A Modern Approach. Pearson, 2.ed, 2012</a:t>
            </a:r>
            <a:r>
              <a:rPr lang="en-US" dirty="0" smtClean="0"/>
              <a:t>.</a:t>
            </a:r>
          </a:p>
          <a:p>
            <a:pPr marL="857250" lvl="1" indent="-457200">
              <a:buFont typeface="+mj-lt"/>
              <a:buAutoNum type="arabicPeriod"/>
            </a:pPr>
            <a:r>
              <a:rPr lang="en-US" dirty="0" smtClean="0"/>
              <a:t>E</a:t>
            </a:r>
            <a:r>
              <a:rPr lang="en-US" dirty="0"/>
              <a:t>. Solem: Programming Computer Vision with Python, O’Reilly, 2012.</a:t>
            </a:r>
          </a:p>
        </p:txBody>
      </p: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for today </a:t>
            </a:r>
            <a:endParaRPr lang="en-US" dirty="0"/>
          </a:p>
        </p:txBody>
      </p:sp>
      <p:sp>
        <p:nvSpPr>
          <p:cNvPr id="3" name="Content Placeholder 2"/>
          <p:cNvSpPr>
            <a:spLocks noGrp="1"/>
          </p:cNvSpPr>
          <p:nvPr>
            <p:ph idx="1"/>
          </p:nvPr>
        </p:nvSpPr>
        <p:spPr/>
        <p:txBody>
          <a:bodyPr/>
          <a:lstStyle/>
          <a:p>
            <a:pPr>
              <a:buNone/>
            </a:pPr>
            <a:r>
              <a:rPr lang="en-US" dirty="0" smtClean="0"/>
              <a:t>Reading material for today:</a:t>
            </a:r>
          </a:p>
          <a:p>
            <a:r>
              <a:rPr lang="en-US" dirty="0" smtClean="0"/>
              <a:t>Forsyth and Ponce: Ch. 1</a:t>
            </a:r>
          </a:p>
          <a:p>
            <a:pPr marL="0" indent="0">
              <a:buNone/>
            </a:pPr>
            <a:endParaRPr lang="en-US" dirty="0" smtClean="0"/>
          </a:p>
          <a:p>
            <a:pPr>
              <a:buNone/>
            </a:pPr>
            <a:r>
              <a:rPr lang="en-US" dirty="0" smtClean="0"/>
              <a:t>Additional material:</a:t>
            </a:r>
          </a:p>
          <a:p>
            <a:r>
              <a:rPr lang="en-US" dirty="0" smtClean="0"/>
              <a:t>David Marr: Vision. W. H. Freeman &amp; Company, 1982</a:t>
            </a:r>
          </a:p>
          <a:p>
            <a:endParaRPr lang="en-US" dirty="0" smtClean="0"/>
          </a:p>
          <a:p>
            <a:pPr marL="0" indent="0">
              <a:buNone/>
            </a:pPr>
            <a:endParaRPr lang="en-US" dirty="0"/>
          </a:p>
          <a:p>
            <a:r>
              <a:rPr lang="en-US" dirty="0" smtClean="0"/>
              <a:t>Please check the course plan at </a:t>
            </a:r>
            <a:r>
              <a:rPr lang="en-US" dirty="0" err="1" smtClean="0"/>
              <a:t>Absalon</a:t>
            </a:r>
            <a:r>
              <a:rPr lang="en-US" dirty="0" smtClean="0"/>
              <a:t> for the literature to next lecture.</a:t>
            </a:r>
            <a:endParaRPr lang="en-US" dirty="0"/>
          </a:p>
        </p:txBody>
      </p:sp>
    </p:spTree>
    <p:extLst>
      <p:ext uri="{BB962C8B-B14F-4D97-AF65-F5344CB8AC3E}">
        <p14:creationId xmlns:p14="http://schemas.microsoft.com/office/powerpoint/2010/main" val="251315880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Wingdings" charset="2"/>
              <a:buChar char="Ø"/>
            </a:pPr>
            <a:r>
              <a:rPr lang="en-US" dirty="0" smtClean="0"/>
              <a:t>Relevant software</a:t>
            </a:r>
            <a:endParaRPr lang="en-US" dirty="0"/>
          </a:p>
        </p:txBody>
      </p:sp>
      <p:sp>
        <p:nvSpPr>
          <p:cNvPr id="3" name="Content Placeholder 2"/>
          <p:cNvSpPr>
            <a:spLocks noGrp="1"/>
          </p:cNvSpPr>
          <p:nvPr>
            <p:ph idx="1"/>
          </p:nvPr>
        </p:nvSpPr>
        <p:spPr>
          <a:xfrm>
            <a:off x="539552" y="1772816"/>
            <a:ext cx="8229600" cy="4525963"/>
          </a:xfrm>
        </p:spPr>
        <p:txBody>
          <a:bodyPr/>
          <a:lstStyle/>
          <a:p>
            <a:r>
              <a:rPr lang="en-US" dirty="0" smtClean="0"/>
              <a:t>Matlab is available from KUnet software library for installation on your laptop</a:t>
            </a:r>
          </a:p>
          <a:p>
            <a:endParaRPr lang="en-US" dirty="0" smtClean="0"/>
          </a:p>
          <a:p>
            <a:r>
              <a:rPr lang="en-US" dirty="0"/>
              <a:t>You can </a:t>
            </a:r>
            <a:r>
              <a:rPr lang="en-US" dirty="0" smtClean="0"/>
              <a:t>do well with Python </a:t>
            </a:r>
            <a:r>
              <a:rPr lang="en-US" dirty="0"/>
              <a:t>using</a:t>
            </a:r>
            <a:r>
              <a:rPr lang="en-US" dirty="0" smtClean="0"/>
              <a:t>:</a:t>
            </a:r>
            <a:endParaRPr lang="en-US" dirty="0"/>
          </a:p>
          <a:p>
            <a:pPr lvl="1"/>
            <a:r>
              <a:rPr lang="en-US" dirty="0" smtClean="0"/>
              <a:t>Numpy, </a:t>
            </a:r>
            <a:r>
              <a:rPr lang="en-US" dirty="0" err="1" smtClean="0"/>
              <a:t>Scipy</a:t>
            </a:r>
            <a:r>
              <a:rPr lang="en-US" dirty="0" smtClean="0"/>
              <a:t>, etc.</a:t>
            </a:r>
          </a:p>
          <a:p>
            <a:pPr lvl="1"/>
            <a:r>
              <a:rPr lang="en-US" dirty="0" smtClean="0"/>
              <a:t>You </a:t>
            </a:r>
            <a:r>
              <a:rPr lang="en-US" dirty="0" smtClean="0"/>
              <a:t>will </a:t>
            </a:r>
            <a:r>
              <a:rPr lang="en-US" dirty="0" smtClean="0"/>
              <a:t>also need </a:t>
            </a:r>
            <a:r>
              <a:rPr lang="en-US" dirty="0" smtClean="0"/>
              <a:t>openCV</a:t>
            </a:r>
            <a:endParaRPr lang="en-US" dirty="0"/>
          </a:p>
          <a:p>
            <a:pPr marL="0" indent="0">
              <a:buNone/>
            </a:pPr>
            <a:endParaRPr lang="en-US" sz="2000" dirty="0" smtClean="0"/>
          </a:p>
          <a:p>
            <a:r>
              <a:rPr lang="en-US" dirty="0" smtClean="0"/>
              <a:t>If you prefer C / C++ (or Python), we recommend the libraries:</a:t>
            </a:r>
          </a:p>
          <a:p>
            <a:pPr lvl="1"/>
            <a:r>
              <a:rPr lang="en-US" dirty="0" smtClean="0"/>
              <a:t>OpenCV </a:t>
            </a:r>
          </a:p>
          <a:p>
            <a:pPr lvl="1"/>
            <a:r>
              <a:rPr lang="en-US" dirty="0" smtClean="0"/>
              <a:t>VLFeat </a:t>
            </a:r>
            <a:r>
              <a:rPr lang="en-US" dirty="0" smtClean="0">
                <a:hlinkClick r:id="rId2"/>
              </a:rPr>
              <a:t> </a:t>
            </a:r>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How to get help</a:t>
            </a:r>
            <a:endParaRPr lang="en-US" dirty="0"/>
          </a:p>
        </p:txBody>
      </p:sp>
      <p:sp>
        <p:nvSpPr>
          <p:cNvPr id="8" name="Content Placeholder 7"/>
          <p:cNvSpPr>
            <a:spLocks noGrp="1"/>
          </p:cNvSpPr>
          <p:nvPr>
            <p:ph idx="1"/>
          </p:nvPr>
        </p:nvSpPr>
        <p:spPr/>
        <p:txBody>
          <a:bodyPr/>
          <a:lstStyle/>
          <a:p>
            <a:pPr eaLnBrk="1" hangingPunct="1"/>
            <a:r>
              <a:rPr lang="en-US" dirty="0" smtClean="0"/>
              <a:t>We use Absalon (access via your KUnet account)</a:t>
            </a:r>
          </a:p>
          <a:p>
            <a:pPr lvl="1" eaLnBrk="1" hangingPunct="1"/>
            <a:r>
              <a:rPr lang="en-US" dirty="0" smtClean="0"/>
              <a:t>You will find latest lecture plan</a:t>
            </a:r>
          </a:p>
          <a:p>
            <a:pPr lvl="1" eaLnBrk="1" hangingPunct="1"/>
            <a:r>
              <a:rPr lang="en-US" dirty="0" smtClean="0"/>
              <a:t>Links to lecture slides (usually after the lecture)</a:t>
            </a:r>
          </a:p>
          <a:p>
            <a:pPr lvl="1" eaLnBrk="1" hangingPunct="1"/>
            <a:r>
              <a:rPr lang="en-US" dirty="0" smtClean="0"/>
              <a:t>Course material (reading material)</a:t>
            </a:r>
          </a:p>
          <a:p>
            <a:pPr lvl="1"/>
            <a:r>
              <a:rPr lang="en-US" dirty="0" smtClean="0"/>
              <a:t>Exercise material</a:t>
            </a:r>
          </a:p>
          <a:p>
            <a:pPr lvl="1" eaLnBrk="1" hangingPunct="1"/>
            <a:r>
              <a:rPr lang="en-US" dirty="0" smtClean="0"/>
              <a:t>Links to additional material (reading, programming, etc.)</a:t>
            </a:r>
          </a:p>
          <a:p>
            <a:endParaRPr lang="en-US" dirty="0" smtClean="0"/>
          </a:p>
          <a:p>
            <a:r>
              <a:rPr lang="en-US" dirty="0" smtClean="0"/>
              <a:t>Discussion board in Absalon for course related topics</a:t>
            </a:r>
          </a:p>
          <a:p>
            <a:endParaRPr lang="en-US" dirty="0" smtClean="0"/>
          </a:p>
          <a:p>
            <a:r>
              <a:rPr lang="en-US" dirty="0" smtClean="0"/>
              <a:t>Talk with the TA/teachers at class, per e-mail, or try to catch us at our offices</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t>Enough about the formalities!</a:t>
            </a:r>
          </a:p>
          <a:p>
            <a:pPr algn="ctr">
              <a:buNone/>
            </a:pPr>
            <a:endParaRPr lang="en-US" dirty="0" smtClean="0"/>
          </a:p>
        </p:txBody>
      </p:sp>
    </p:spTree>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see in this image?</a:t>
            </a:r>
            <a:endParaRPr lang="en-US" dirty="0"/>
          </a:p>
        </p:txBody>
      </p:sp>
      <p:sp>
        <p:nvSpPr>
          <p:cNvPr id="3" name="Content Placeholder 2"/>
          <p:cNvSpPr>
            <a:spLocks noGrp="1"/>
          </p:cNvSpPr>
          <p:nvPr>
            <p:ph idx="1"/>
          </p:nvPr>
        </p:nvSpPr>
        <p:spPr>
          <a:xfrm>
            <a:off x="5562600" y="1600200"/>
            <a:ext cx="3429000" cy="4525963"/>
          </a:xfrm>
        </p:spPr>
        <p:txBody>
          <a:bodyPr/>
          <a:lstStyle/>
          <a:p>
            <a:r>
              <a:rPr lang="en-US" dirty="0" smtClean="0"/>
              <a:t>Low level cues: Texture, shading, shadows, occlusion boundaries</a:t>
            </a:r>
          </a:p>
          <a:p>
            <a:r>
              <a:rPr lang="en-US" dirty="0" smtClean="0"/>
              <a:t>High level interpretation:</a:t>
            </a:r>
            <a:br>
              <a:rPr lang="en-US" dirty="0" smtClean="0"/>
            </a:br>
            <a:r>
              <a:rPr lang="en-US" dirty="0" smtClean="0"/>
              <a:t>Objects, foreground-background, 3D perception, object affordances</a:t>
            </a:r>
          </a:p>
          <a:p>
            <a:r>
              <a:rPr lang="en-US" dirty="0" smtClean="0"/>
              <a:t>And we did not include motion!</a:t>
            </a:r>
            <a:endParaRPr lang="en-US" dirty="0"/>
          </a:p>
        </p:txBody>
      </p:sp>
      <p:pic>
        <p:nvPicPr>
          <p:cNvPr id="4" name="Picture 1028" descr="samplepippin_city59"/>
          <p:cNvPicPr>
            <a:picLocks noChangeAspect="1" noChangeArrowheads="1"/>
          </p:cNvPicPr>
          <p:nvPr/>
        </p:nvPicPr>
        <p:blipFill>
          <a:blip r:embed="rId3"/>
          <a:srcRect/>
          <a:stretch>
            <a:fillRect/>
          </a:stretch>
        </p:blipFill>
        <p:spPr bwMode="auto">
          <a:xfrm>
            <a:off x="228600" y="1676400"/>
            <a:ext cx="5195888" cy="3895725"/>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buNone/>
            </a:pPr>
            <a:endParaRPr lang="en-US" dirty="0" smtClean="0"/>
          </a:p>
          <a:p>
            <a:pPr>
              <a:buNone/>
            </a:pPr>
            <a:endParaRPr lang="en-US" dirty="0" smtClean="0"/>
          </a:p>
          <a:p>
            <a:pPr>
              <a:buNone/>
            </a:pPr>
            <a:endParaRPr lang="en-US" dirty="0" smtClean="0"/>
          </a:p>
          <a:p>
            <a:pPr>
              <a:buNone/>
            </a:pPr>
            <a:endParaRPr lang="en-US" dirty="0" smtClean="0"/>
          </a:p>
          <a:p>
            <a:pPr algn="ctr">
              <a:buNone/>
            </a:pPr>
            <a:r>
              <a:rPr lang="en-US" sz="2800" dirty="0" smtClean="0"/>
              <a:t>A couple of examples of interesting problems</a:t>
            </a:r>
            <a:br>
              <a:rPr lang="en-US" sz="2800" dirty="0" smtClean="0"/>
            </a:br>
            <a:r>
              <a:rPr lang="en-US" sz="2800" dirty="0" smtClean="0"/>
              <a:t>in Computer Vision</a:t>
            </a:r>
            <a:endParaRPr lang="en-US" sz="2800" dirty="0"/>
          </a:p>
        </p:txBody>
      </p:sp>
    </p:spTree>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p:cNvSpPr>
            <a:spLocks noGrp="1" noChangeArrowheads="1"/>
          </p:cNvSpPr>
          <p:nvPr>
            <p:ph type="title"/>
          </p:nvPr>
        </p:nvSpPr>
        <p:spPr/>
        <p:txBody>
          <a:bodyPr/>
          <a:lstStyle/>
          <a:p>
            <a:pPr eaLnBrk="1" hangingPunct="1"/>
            <a:r>
              <a:rPr lang="en-US" dirty="0"/>
              <a:t>Example: Object </a:t>
            </a:r>
            <a:r>
              <a:rPr lang="en-US" dirty="0" smtClean="0"/>
              <a:t>recognition and detection</a:t>
            </a:r>
            <a:endParaRPr lang="en-US" dirty="0"/>
          </a:p>
        </p:txBody>
      </p:sp>
      <p:sp>
        <p:nvSpPr>
          <p:cNvPr id="105475" name="Rectangle 1027"/>
          <p:cNvSpPr>
            <a:spLocks noGrp="1" noChangeArrowheads="1"/>
          </p:cNvSpPr>
          <p:nvPr>
            <p:ph type="body" idx="1"/>
          </p:nvPr>
        </p:nvSpPr>
        <p:spPr>
          <a:xfrm>
            <a:off x="1447800" y="1752600"/>
            <a:ext cx="3962400" cy="457200"/>
          </a:xfrm>
        </p:spPr>
        <p:txBody>
          <a:bodyPr/>
          <a:lstStyle/>
          <a:p>
            <a:pPr eaLnBrk="1" hangingPunct="1">
              <a:buFontTx/>
              <a:buNone/>
            </a:pPr>
            <a:r>
              <a:rPr lang="en-US" dirty="0"/>
              <a:t>What is in this image?</a:t>
            </a:r>
          </a:p>
        </p:txBody>
      </p:sp>
      <p:pic>
        <p:nvPicPr>
          <p:cNvPr id="105476" name="Picture 1028" descr="samplepippin_city59"/>
          <p:cNvPicPr>
            <a:picLocks noChangeAspect="1" noChangeArrowheads="1"/>
          </p:cNvPicPr>
          <p:nvPr/>
        </p:nvPicPr>
        <p:blipFill>
          <a:blip r:embed="rId3"/>
          <a:srcRect/>
          <a:stretch>
            <a:fillRect/>
          </a:stretch>
        </p:blipFill>
        <p:spPr bwMode="auto">
          <a:xfrm>
            <a:off x="381000" y="2438400"/>
            <a:ext cx="5195888" cy="3895725"/>
          </a:xfrm>
          <a:prstGeom prst="rect">
            <a:avLst/>
          </a:prstGeom>
          <a:noFill/>
          <a:ln w="9525">
            <a:noFill/>
            <a:miter lim="800000"/>
            <a:headEnd/>
            <a:tailEnd/>
          </a:ln>
        </p:spPr>
      </p:pic>
      <p:sp>
        <p:nvSpPr>
          <p:cNvPr id="105477" name="Text Box 1029"/>
          <p:cNvSpPr txBox="1">
            <a:spLocks noChangeArrowheads="1"/>
          </p:cNvSpPr>
          <p:nvPr/>
        </p:nvSpPr>
        <p:spPr bwMode="auto">
          <a:xfrm>
            <a:off x="7696200" y="3733800"/>
            <a:ext cx="1447800" cy="120032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dirty="0" smtClean="0"/>
              <a:t>Cars</a:t>
            </a:r>
          </a:p>
          <a:p>
            <a:pPr>
              <a:spcBef>
                <a:spcPct val="50000"/>
              </a:spcBef>
            </a:pPr>
            <a:r>
              <a:rPr lang="en-US" dirty="0" smtClean="0"/>
              <a:t>House</a:t>
            </a:r>
          </a:p>
          <a:p>
            <a:pPr>
              <a:spcBef>
                <a:spcPct val="50000"/>
              </a:spcBef>
            </a:pPr>
            <a:r>
              <a:rPr lang="en-US" dirty="0" smtClean="0"/>
              <a:t>Lamp post</a:t>
            </a:r>
            <a:endParaRPr lang="en-US" dirty="0"/>
          </a:p>
        </p:txBody>
      </p:sp>
      <p:sp>
        <p:nvSpPr>
          <p:cNvPr id="105478" name="AutoShape 1030"/>
          <p:cNvSpPr>
            <a:spLocks noChangeArrowheads="1"/>
          </p:cNvSpPr>
          <p:nvPr/>
        </p:nvSpPr>
        <p:spPr bwMode="auto">
          <a:xfrm>
            <a:off x="5867400" y="4191000"/>
            <a:ext cx="1752600" cy="381000"/>
          </a:xfrm>
          <a:prstGeom prst="rightArrow">
            <a:avLst>
              <a:gd name="adj1" fmla="val 50000"/>
              <a:gd name="adj2" fmla="val 11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dirty="0"/>
          </a:p>
        </p:txBody>
      </p:sp>
      <p:sp>
        <p:nvSpPr>
          <p:cNvPr id="7" name="TextBox 6"/>
          <p:cNvSpPr txBox="1"/>
          <p:nvPr/>
        </p:nvSpPr>
        <p:spPr>
          <a:xfrm>
            <a:off x="5791200" y="1752600"/>
            <a:ext cx="2819400" cy="461665"/>
          </a:xfrm>
          <a:prstGeom prst="rect">
            <a:avLst/>
          </a:prstGeom>
          <a:noFill/>
        </p:spPr>
        <p:txBody>
          <a:bodyPr wrap="square" rtlCol="0">
            <a:spAutoFit/>
          </a:bodyPr>
          <a:lstStyle/>
          <a:p>
            <a:r>
              <a:rPr lang="en-US" sz="2400" dirty="0" smtClean="0"/>
              <a:t>And where?</a:t>
            </a:r>
            <a:endParaRPr lang="en-US" sz="2400" dirty="0"/>
          </a:p>
        </p:txBody>
      </p:sp>
      <p:cxnSp>
        <p:nvCxnSpPr>
          <p:cNvPr id="11" name="Straight Arrow Connector 10"/>
          <p:cNvCxnSpPr/>
          <p:nvPr/>
        </p:nvCxnSpPr>
        <p:spPr>
          <a:xfrm rot="10800000" flipV="1">
            <a:off x="3962401" y="3886198"/>
            <a:ext cx="3733803" cy="1524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4572000" y="3962400"/>
            <a:ext cx="3200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1828800" y="4191000"/>
            <a:ext cx="58674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The teachers</a:t>
            </a:r>
          </a:p>
        </p:txBody>
      </p:sp>
      <p:sp>
        <p:nvSpPr>
          <p:cNvPr id="16387" name="Rectangle 3"/>
          <p:cNvSpPr>
            <a:spLocks noGrp="1" noChangeArrowheads="1"/>
          </p:cNvSpPr>
          <p:nvPr>
            <p:ph type="body" idx="1"/>
          </p:nvPr>
        </p:nvSpPr>
        <p:spPr>
          <a:xfrm>
            <a:off x="457200" y="1570037"/>
            <a:ext cx="8229600" cy="4525963"/>
          </a:xfrm>
        </p:spPr>
        <p:txBody>
          <a:bodyPr/>
          <a:lstStyle/>
          <a:p>
            <a:pPr eaLnBrk="1" hangingPunct="1"/>
            <a:r>
              <a:rPr lang="en-US" sz="2800" dirty="0" smtClean="0"/>
              <a:t>Søren Ingvor Olsen, </a:t>
            </a:r>
            <a:r>
              <a:rPr lang="en-US" sz="2800" dirty="0" smtClean="0">
                <a:solidFill>
                  <a:schemeClr val="accent1">
                    <a:lumMod val="50000"/>
                  </a:schemeClr>
                </a:solidFill>
              </a:rPr>
              <a:t>ingvor</a:t>
            </a:r>
            <a:r>
              <a:rPr lang="en-US" sz="2800" dirty="0" smtClean="0">
                <a:hlinkClick r:id="rId3"/>
              </a:rPr>
              <a:t>@di.ku.dk</a:t>
            </a:r>
            <a:r>
              <a:rPr lang="en-US" sz="2800" dirty="0" smtClean="0"/>
              <a:t>, DIKU Image Group (course responsible)</a:t>
            </a:r>
          </a:p>
          <a:p>
            <a:pPr eaLnBrk="1" hangingPunct="1"/>
            <a:r>
              <a:rPr lang="en-US" sz="2800" dirty="0" smtClean="0"/>
              <a:t>Francois Bernard Lauze, </a:t>
            </a:r>
            <a:r>
              <a:rPr lang="en-US" sz="2800" dirty="0" smtClean="0">
                <a:solidFill>
                  <a:schemeClr val="accent1">
                    <a:lumMod val="50000"/>
                  </a:schemeClr>
                </a:solidFill>
              </a:rPr>
              <a:t>francois@di.ku.dk</a:t>
            </a:r>
            <a:r>
              <a:rPr lang="en-US" sz="2800" dirty="0" smtClean="0"/>
              <a:t>, </a:t>
            </a:r>
            <a:br>
              <a:rPr lang="en-US" sz="2800" dirty="0" smtClean="0"/>
            </a:br>
            <a:r>
              <a:rPr lang="en-US" sz="2800" dirty="0" smtClean="0"/>
              <a:t>DIKU Image Group </a:t>
            </a:r>
          </a:p>
          <a:p>
            <a:pPr eaLnBrk="1" hangingPunct="1"/>
            <a:r>
              <a:rPr lang="en-US" sz="2800" dirty="0" smtClean="0"/>
              <a:t>Hong Pan, </a:t>
            </a:r>
            <a:r>
              <a:rPr lang="en-US" sz="2800" dirty="0" smtClean="0">
                <a:hlinkClick r:id="rId4"/>
              </a:rPr>
              <a:t>hong.pan@</a:t>
            </a:r>
            <a:r>
              <a:rPr lang="en-US" sz="2800" dirty="0" smtClean="0">
                <a:hlinkClick r:id="rId4"/>
              </a:rPr>
              <a:t>di.ku.dk</a:t>
            </a:r>
            <a:r>
              <a:rPr lang="en-US" sz="2800" dirty="0" smtClean="0"/>
              <a:t>, DIKU Image Group (TA)</a:t>
            </a:r>
          </a:p>
        </p:txBody>
      </p:sp>
      <p:pic>
        <p:nvPicPr>
          <p:cNvPr id="16388" name="Picture 3"/>
          <p:cNvPicPr>
            <a:picLocks noChangeAspect="1"/>
          </p:cNvPicPr>
          <p:nvPr/>
        </p:nvPicPr>
        <p:blipFill>
          <a:blip r:embed="rId5"/>
          <a:stretch>
            <a:fillRect/>
          </a:stretch>
        </p:blipFill>
        <p:spPr bwMode="auto">
          <a:xfrm>
            <a:off x="3851920" y="4765531"/>
            <a:ext cx="2088232" cy="2082800"/>
          </a:xfrm>
          <a:prstGeom prst="rect">
            <a:avLst/>
          </a:prstGeom>
          <a:noFill/>
          <a:ln w="9525">
            <a:noFill/>
            <a:miter lim="800000"/>
            <a:headEnd/>
            <a:tailEnd/>
          </a:ln>
        </p:spPr>
      </p:pic>
      <p:pic>
        <p:nvPicPr>
          <p:cNvPr id="16389"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auto">
          <a:xfrm>
            <a:off x="1331640" y="4734560"/>
            <a:ext cx="2160240" cy="2113280"/>
          </a:xfrm>
          <a:prstGeom prst="rect">
            <a:avLst/>
          </a:prstGeom>
          <a:noFill/>
          <a:ln w="9525">
            <a:noFill/>
            <a:miter lim="800000"/>
            <a:headEnd/>
            <a:tailEnd/>
          </a:ln>
        </p:spPr>
      </p:pic>
      <p:pic>
        <p:nvPicPr>
          <p:cNvPr id="2" name="Picture 1" descr="PAN Hong.jpg"/>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56176" y="4581128"/>
            <a:ext cx="1872208" cy="2276872"/>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dirty="0"/>
              <a:t>Example: Content-Based Image </a:t>
            </a:r>
            <a:r>
              <a:rPr lang="en-US" dirty="0" smtClean="0"/>
              <a:t>Retrieval</a:t>
            </a:r>
            <a:br>
              <a:rPr lang="en-US" dirty="0" smtClean="0"/>
            </a:br>
            <a:r>
              <a:rPr lang="en-US" sz="2000" dirty="0" smtClean="0"/>
              <a:t>Please return all image that are similar to my query image</a:t>
            </a:r>
            <a:endParaRPr lang="en-US" dirty="0"/>
          </a:p>
        </p:txBody>
      </p:sp>
      <p:sp>
        <p:nvSpPr>
          <p:cNvPr id="107523" name="Rectangle 3"/>
          <p:cNvSpPr>
            <a:spLocks noGrp="1" noChangeArrowheads="1"/>
          </p:cNvSpPr>
          <p:nvPr>
            <p:ph type="body" idx="1"/>
          </p:nvPr>
        </p:nvSpPr>
        <p:spPr>
          <a:xfrm>
            <a:off x="609600" y="2286000"/>
            <a:ext cx="2133600" cy="457200"/>
          </a:xfrm>
        </p:spPr>
        <p:txBody>
          <a:bodyPr/>
          <a:lstStyle/>
          <a:p>
            <a:pPr eaLnBrk="1" hangingPunct="1">
              <a:buFontTx/>
              <a:buNone/>
            </a:pPr>
            <a:r>
              <a:rPr lang="en-US" sz="1800" dirty="0"/>
              <a:t>Query image</a:t>
            </a:r>
            <a:endParaRPr lang="en-US" dirty="0"/>
          </a:p>
        </p:txBody>
      </p:sp>
      <p:pic>
        <p:nvPicPr>
          <p:cNvPr id="107524" name="Picture 4" descr="zebra1"/>
          <p:cNvPicPr>
            <a:picLocks noChangeAspect="1" noChangeArrowheads="1"/>
          </p:cNvPicPr>
          <p:nvPr/>
        </p:nvPicPr>
        <p:blipFill>
          <a:blip r:embed="rId3"/>
          <a:srcRect/>
          <a:stretch>
            <a:fillRect/>
          </a:stretch>
        </p:blipFill>
        <p:spPr bwMode="auto">
          <a:xfrm>
            <a:off x="228600" y="2819400"/>
            <a:ext cx="2438400" cy="1622425"/>
          </a:xfrm>
          <a:prstGeom prst="rect">
            <a:avLst/>
          </a:prstGeom>
          <a:noFill/>
          <a:ln w="9525">
            <a:noFill/>
            <a:miter lim="800000"/>
            <a:headEnd/>
            <a:tailEnd/>
          </a:ln>
        </p:spPr>
      </p:pic>
      <p:pic>
        <p:nvPicPr>
          <p:cNvPr id="107525" name="Picture 5" descr="zebra"/>
          <p:cNvPicPr>
            <a:picLocks noChangeAspect="1" noChangeArrowheads="1"/>
          </p:cNvPicPr>
          <p:nvPr/>
        </p:nvPicPr>
        <p:blipFill>
          <a:blip r:embed="rId4"/>
          <a:srcRect/>
          <a:stretch>
            <a:fillRect/>
          </a:stretch>
        </p:blipFill>
        <p:spPr bwMode="auto">
          <a:xfrm>
            <a:off x="4267200" y="1905000"/>
            <a:ext cx="2286000" cy="1546225"/>
          </a:xfrm>
          <a:prstGeom prst="rect">
            <a:avLst/>
          </a:prstGeom>
          <a:noFill/>
          <a:ln w="9525">
            <a:noFill/>
            <a:miter lim="800000"/>
            <a:headEnd/>
            <a:tailEnd/>
          </a:ln>
        </p:spPr>
      </p:pic>
      <p:pic>
        <p:nvPicPr>
          <p:cNvPr id="107526" name="Picture 6" descr="zebras2"/>
          <p:cNvPicPr>
            <a:picLocks noChangeAspect="1" noChangeArrowheads="1"/>
          </p:cNvPicPr>
          <p:nvPr/>
        </p:nvPicPr>
        <p:blipFill>
          <a:blip r:embed="rId5"/>
          <a:srcRect/>
          <a:stretch>
            <a:fillRect/>
          </a:stretch>
        </p:blipFill>
        <p:spPr bwMode="auto">
          <a:xfrm>
            <a:off x="6705600" y="1905000"/>
            <a:ext cx="2133600" cy="1519238"/>
          </a:xfrm>
          <a:prstGeom prst="rect">
            <a:avLst/>
          </a:prstGeom>
          <a:noFill/>
          <a:ln w="9525">
            <a:noFill/>
            <a:miter lim="800000"/>
            <a:headEnd/>
            <a:tailEnd/>
          </a:ln>
        </p:spPr>
      </p:pic>
      <p:pic>
        <p:nvPicPr>
          <p:cNvPr id="107527" name="Picture 7" descr="zebras"/>
          <p:cNvPicPr>
            <a:picLocks noChangeAspect="1" noChangeArrowheads="1"/>
          </p:cNvPicPr>
          <p:nvPr/>
        </p:nvPicPr>
        <p:blipFill>
          <a:blip r:embed="rId6"/>
          <a:srcRect/>
          <a:stretch>
            <a:fillRect/>
          </a:stretch>
        </p:blipFill>
        <p:spPr bwMode="auto">
          <a:xfrm>
            <a:off x="4267200" y="3505200"/>
            <a:ext cx="2286000" cy="1714500"/>
          </a:xfrm>
          <a:prstGeom prst="rect">
            <a:avLst/>
          </a:prstGeom>
          <a:noFill/>
          <a:ln w="9525">
            <a:noFill/>
            <a:miter lim="800000"/>
            <a:headEnd/>
            <a:tailEnd/>
          </a:ln>
        </p:spPr>
      </p:pic>
      <p:pic>
        <p:nvPicPr>
          <p:cNvPr id="107528" name="Picture 8" descr="zebras04"/>
          <p:cNvPicPr>
            <a:picLocks noChangeAspect="1" noChangeArrowheads="1"/>
          </p:cNvPicPr>
          <p:nvPr/>
        </p:nvPicPr>
        <p:blipFill>
          <a:blip r:embed="rId7"/>
          <a:srcRect/>
          <a:stretch>
            <a:fillRect/>
          </a:stretch>
        </p:blipFill>
        <p:spPr bwMode="auto">
          <a:xfrm>
            <a:off x="6705600" y="3505200"/>
            <a:ext cx="2209800" cy="1657350"/>
          </a:xfrm>
          <a:prstGeom prst="rect">
            <a:avLst/>
          </a:prstGeom>
          <a:noFill/>
          <a:ln w="9525">
            <a:noFill/>
            <a:miter lim="800000"/>
            <a:headEnd/>
            <a:tailEnd/>
          </a:ln>
        </p:spPr>
      </p:pic>
      <p:pic>
        <p:nvPicPr>
          <p:cNvPr id="107529" name="Picture 9" descr="zebra_lion"/>
          <p:cNvPicPr>
            <a:picLocks noChangeAspect="1" noChangeArrowheads="1"/>
          </p:cNvPicPr>
          <p:nvPr/>
        </p:nvPicPr>
        <p:blipFill>
          <a:blip r:embed="rId8"/>
          <a:srcRect/>
          <a:stretch>
            <a:fillRect/>
          </a:stretch>
        </p:blipFill>
        <p:spPr bwMode="auto">
          <a:xfrm>
            <a:off x="5410200" y="5257800"/>
            <a:ext cx="2057400" cy="1484313"/>
          </a:xfrm>
          <a:prstGeom prst="rect">
            <a:avLst/>
          </a:prstGeom>
          <a:noFill/>
          <a:ln w="9525">
            <a:noFill/>
            <a:miter lim="800000"/>
            <a:headEnd/>
            <a:tailEnd/>
          </a:ln>
        </p:spPr>
      </p:pic>
      <p:sp>
        <p:nvSpPr>
          <p:cNvPr id="107530" name="AutoShape 10"/>
          <p:cNvSpPr>
            <a:spLocks noChangeArrowheads="1"/>
          </p:cNvSpPr>
          <p:nvPr/>
        </p:nvSpPr>
        <p:spPr bwMode="auto">
          <a:xfrm>
            <a:off x="3048000" y="35052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dirty="0"/>
          </a:p>
        </p:txBody>
      </p:sp>
      <p:sp>
        <p:nvSpPr>
          <p:cNvPr id="107531" name="Text Box 11"/>
          <p:cNvSpPr txBox="1">
            <a:spLocks noChangeArrowheads="1"/>
          </p:cNvSpPr>
          <p:nvPr/>
        </p:nvSpPr>
        <p:spPr bwMode="auto">
          <a:xfrm>
            <a:off x="5867400" y="1524000"/>
            <a:ext cx="16764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dirty="0"/>
              <a:t>Search result</a:t>
            </a:r>
          </a:p>
        </p:txBody>
      </p:sp>
    </p:spTree>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dirty="0"/>
              <a:t>Example: Image </a:t>
            </a:r>
            <a:r>
              <a:rPr lang="en-US" dirty="0" smtClean="0"/>
              <a:t>Segmentation</a:t>
            </a:r>
            <a:br>
              <a:rPr lang="en-US" dirty="0" smtClean="0"/>
            </a:br>
            <a:r>
              <a:rPr lang="en-US" sz="2000" dirty="0" smtClean="0"/>
              <a:t>Information on </a:t>
            </a:r>
            <a:r>
              <a:rPr lang="en-US" sz="2000" dirty="0"/>
              <a:t>o</a:t>
            </a:r>
            <a:r>
              <a:rPr lang="en-US" sz="2000" dirty="0" smtClean="0"/>
              <a:t>bject boundaries and parts</a:t>
            </a:r>
            <a:endParaRPr lang="en-US" dirty="0"/>
          </a:p>
        </p:txBody>
      </p:sp>
      <p:pic>
        <p:nvPicPr>
          <p:cNvPr id="109571" name="Picture 4" descr="church"/>
          <p:cNvPicPr>
            <a:picLocks noChangeAspect="1" noChangeArrowheads="1"/>
          </p:cNvPicPr>
          <p:nvPr/>
        </p:nvPicPr>
        <p:blipFill>
          <a:blip r:embed="rId3"/>
          <a:srcRect/>
          <a:stretch>
            <a:fillRect/>
          </a:stretch>
        </p:blipFill>
        <p:spPr bwMode="auto">
          <a:xfrm>
            <a:off x="152400" y="1752600"/>
            <a:ext cx="4313238" cy="2878138"/>
          </a:xfrm>
          <a:prstGeom prst="rect">
            <a:avLst/>
          </a:prstGeom>
          <a:noFill/>
          <a:ln w="9525">
            <a:noFill/>
            <a:miter lim="800000"/>
            <a:headEnd/>
            <a:tailEnd/>
          </a:ln>
        </p:spPr>
      </p:pic>
      <p:pic>
        <p:nvPicPr>
          <p:cNvPr id="109572" name="Picture 5" descr="church_seg"/>
          <p:cNvPicPr>
            <a:picLocks noChangeAspect="1" noChangeArrowheads="1"/>
          </p:cNvPicPr>
          <p:nvPr/>
        </p:nvPicPr>
        <p:blipFill>
          <a:blip r:embed="rId4"/>
          <a:srcRect/>
          <a:stretch>
            <a:fillRect/>
          </a:stretch>
        </p:blipFill>
        <p:spPr bwMode="auto">
          <a:xfrm>
            <a:off x="4572000" y="1752600"/>
            <a:ext cx="4313238" cy="287813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3D reconstruction</a:t>
            </a:r>
            <a:br>
              <a:rPr lang="en-US" dirty="0" smtClean="0"/>
            </a:br>
            <a:r>
              <a:rPr lang="en-US" dirty="0" smtClean="0"/>
              <a:t>Stereo or multi-view</a:t>
            </a:r>
            <a:endParaRPr lang="en-US" dirty="0"/>
          </a:p>
        </p:txBody>
      </p:sp>
      <p:pic>
        <p:nvPicPr>
          <p:cNvPr id="4" name="Content Placeholder 3" descr="image-example_3dpvt.pdf"/>
          <p:cNvPicPr>
            <a:picLocks noGrp="1" noChangeAspect="1"/>
          </p:cNvPicPr>
          <p:nvPr>
            <p:ph idx="1"/>
          </p:nvPr>
        </p:nvPicPr>
        <p:blipFill>
          <a:blip r:embed="rId3"/>
          <a:srcRect l="-6465" r="-6465"/>
          <a:stretch>
            <a:fillRect/>
          </a:stretch>
        </p:blipFill>
        <p:spPr/>
      </p:pic>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2D tracking of </a:t>
            </a:r>
            <a:r>
              <a:rPr lang="en-US" dirty="0"/>
              <a:t>objects</a:t>
            </a:r>
            <a:br>
              <a:rPr lang="en-US" dirty="0"/>
            </a:br>
            <a:r>
              <a:rPr lang="en-US" sz="2000" dirty="0" smtClean="0"/>
              <a:t>Estimate </a:t>
            </a:r>
            <a:r>
              <a:rPr lang="en-US" sz="2000" dirty="0"/>
              <a:t>an objects 2D trajectory in the image over time</a:t>
            </a:r>
            <a:endParaRPr lang="en-US" dirty="0"/>
          </a:p>
        </p:txBody>
      </p:sp>
      <p:pic>
        <p:nvPicPr>
          <p:cNvPr id="5" name="feynman.mp4">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457200" y="2347913"/>
            <a:ext cx="4038600" cy="3028950"/>
          </a:xfrm>
        </p:spPr>
      </p:pic>
      <p:pic>
        <p:nvPicPr>
          <p:cNvPr id="8" name="rafting.mp4">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4648200" y="2727325"/>
            <a:ext cx="4038600" cy="2271713"/>
          </a:xfr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200" fill="hold"/>
                                        <p:tgtEl>
                                          <p:spTgt spid="5"/>
                                        </p:tgtEl>
                                      </p:cBhvr>
                                    </p:cmd>
                                  </p:childTnLst>
                                </p:cTn>
                              </p:par>
                              <p:par>
                                <p:cTn id="7" presetID="1" presetClass="mediacall" presetSubtype="0" fill="hold" nodeType="withEffect">
                                  <p:stCondLst>
                                    <p:cond delay="0"/>
                                  </p:stCondLst>
                                  <p:childTnLst>
                                    <p:cmd type="call" cmd="playFrom(0.0)">
                                      <p:cBhvr>
                                        <p:cTn id="8" dur="86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video>
              <p:cMediaNode vol="8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p:cTn id="20" fill="hold" display="0">
                  <p:stCondLst>
                    <p:cond delay="indefinite"/>
                  </p:stCondLst>
                </p:cTn>
                <p:tgtEl>
                  <p:spTgt spid="8"/>
                </p:tgtEl>
              </p:cMediaNode>
            </p:vide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3D articulated human tracking</a:t>
            </a:r>
            <a:br>
              <a:rPr lang="en-US" dirty="0" smtClean="0"/>
            </a:br>
            <a:r>
              <a:rPr lang="en-US" sz="2000" dirty="0" smtClean="0"/>
              <a:t>Estimate 3D pose over time</a:t>
            </a:r>
            <a:endParaRPr lang="en-US" dirty="0"/>
          </a:p>
        </p:txBody>
      </p:sp>
      <p:pic>
        <p:nvPicPr>
          <p:cNvPr id="3" name="low_stick2_060110_stick2d_ima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3528" y="2348880"/>
            <a:ext cx="4036800" cy="3027600"/>
          </a:xfrm>
          <a:prstGeom prst="rect">
            <a:avLst/>
          </a:prstGeom>
        </p:spPr>
      </p:pic>
      <p:pic>
        <p:nvPicPr>
          <p:cNvPr id="8" name="seq2_depth_150particles.mp4">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4648200" y="2347913"/>
            <a:ext cx="4038600" cy="3028950"/>
          </a:xfr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934" fill="hold"/>
                                        <p:tgtEl>
                                          <p:spTgt spid="3"/>
                                        </p:tgtEl>
                                      </p:cBhvr>
                                    </p:cmd>
                                  </p:childTnLst>
                                </p:cTn>
                              </p:par>
                              <p:par>
                                <p:cTn id="7" presetID="1" presetClass="mediacall" presetSubtype="0" fill="hold" nodeType="withEffect">
                                  <p:stCondLst>
                                    <p:cond delay="0"/>
                                  </p:stCondLst>
                                  <p:childTnLst>
                                    <p:cmd type="call" cmd="playFrom(0.0)">
                                      <p:cBhvr>
                                        <p:cTn id="8" dur="199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video>
              <p:cMediaNode vol="80000">
                <p:cTn id="14"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p:cTn id="20"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r>
              <a:rPr lang="en-US" dirty="0" smtClean="0"/>
              <a:t>Lets start from the bottom and go </a:t>
            </a:r>
            <a:r>
              <a:rPr lang="en-US" dirty="0" smtClean="0"/>
              <a:t>up</a:t>
            </a:r>
          </a:p>
          <a:p>
            <a:pPr algn="ctr">
              <a:buNone/>
            </a:pPr>
            <a:endParaRPr lang="en-US" dirty="0"/>
          </a:p>
          <a:p>
            <a:pPr algn="ctr">
              <a:buNone/>
            </a:pPr>
            <a:r>
              <a:rPr lang="en-US" dirty="0"/>
              <a:t>Our input data consists of images – so what is an image?</a:t>
            </a:r>
          </a:p>
          <a:p>
            <a:pPr algn="ctr">
              <a:buNone/>
            </a:pPr>
            <a:r>
              <a:rPr lang="en-US" dirty="0" smtClean="0"/>
              <a:t> </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 </a:t>
            </a:r>
            <a:br>
              <a:rPr lang="en-US" dirty="0" smtClean="0"/>
            </a:br>
            <a:r>
              <a:rPr lang="en-US" dirty="0" smtClean="0"/>
              <a:t>Camera obscura / pinhole camera</a:t>
            </a:r>
            <a:endParaRPr lang="en-US" dirty="0"/>
          </a:p>
        </p:txBody>
      </p:sp>
      <p:pic>
        <p:nvPicPr>
          <p:cNvPr id="4" name="Picture 3"/>
          <p:cNvPicPr>
            <a:picLocks noChangeAspect="1"/>
          </p:cNvPicPr>
          <p:nvPr/>
        </p:nvPicPr>
        <p:blipFill>
          <a:blip r:embed="rId3"/>
          <a:stretch>
            <a:fillRect/>
          </a:stretch>
        </p:blipFill>
        <p:spPr>
          <a:xfrm>
            <a:off x="2336800" y="1752600"/>
            <a:ext cx="4470400" cy="46228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 </a:t>
            </a:r>
            <a:br>
              <a:rPr lang="en-US" dirty="0" smtClean="0"/>
            </a:br>
            <a:r>
              <a:rPr lang="en-US" dirty="0" smtClean="0"/>
              <a:t>Camera obscura / pinhole camera</a:t>
            </a:r>
            <a:endParaRPr lang="en-US" dirty="0"/>
          </a:p>
        </p:txBody>
      </p:sp>
      <p:pic>
        <p:nvPicPr>
          <p:cNvPr id="14" name="Content Placeholder 13" descr="pinhole.tiff"/>
          <p:cNvPicPr>
            <a:picLocks noGrp="1" noChangeAspect="1"/>
          </p:cNvPicPr>
          <p:nvPr>
            <p:ph idx="1"/>
          </p:nvPr>
        </p:nvPicPr>
        <p:blipFill>
          <a:blip r:embed="rId3"/>
          <a:srcRect t="-29253" b="-29253"/>
          <a:stretch>
            <a:fillRect/>
          </a:stretch>
        </p:blipFill>
        <p:spPr/>
      </p:pic>
      <p:sp>
        <p:nvSpPr>
          <p:cNvPr id="3" name="TextBox 2"/>
          <p:cNvSpPr txBox="1"/>
          <p:nvPr/>
        </p:nvSpPr>
        <p:spPr>
          <a:xfrm>
            <a:off x="1115616" y="5661248"/>
            <a:ext cx="7128792" cy="830997"/>
          </a:xfrm>
          <a:prstGeom prst="rect">
            <a:avLst/>
          </a:prstGeom>
          <a:noFill/>
        </p:spPr>
        <p:txBody>
          <a:bodyPr wrap="square" rtlCol="0">
            <a:spAutoFit/>
          </a:bodyPr>
          <a:lstStyle/>
          <a:p>
            <a:r>
              <a:rPr lang="en-US" sz="2400" dirty="0" smtClean="0"/>
              <a:t>Notice: An image is a 2D projection of the 3D world through a perspective projection</a:t>
            </a:r>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Some effects of perspective projection</a:t>
            </a:r>
            <a:endParaRPr lang="en-US" dirty="0"/>
          </a:p>
        </p:txBody>
      </p:sp>
      <p:pic>
        <p:nvPicPr>
          <p:cNvPr id="4" name="Content Placeholder 3" descr="perspective1.tiff"/>
          <p:cNvPicPr>
            <a:picLocks noGrp="1" noChangeAspect="1"/>
          </p:cNvPicPr>
          <p:nvPr>
            <p:ph idx="1"/>
          </p:nvPr>
        </p:nvPicPr>
        <p:blipFill>
          <a:blip r:embed="rId3"/>
          <a:srcRect t="-1970" b="-1970"/>
          <a:stretch>
            <a:fillRect/>
          </a:stretch>
        </p:blipFill>
        <p:spPr>
          <a:xfrm>
            <a:off x="457200" y="1999381"/>
            <a:ext cx="8229600" cy="4525963"/>
          </a:xfrm>
        </p:spPr>
      </p:pic>
      <p:sp>
        <p:nvSpPr>
          <p:cNvPr id="5" name="TextBox 4"/>
          <p:cNvSpPr txBox="1"/>
          <p:nvPr/>
        </p:nvSpPr>
        <p:spPr>
          <a:xfrm>
            <a:off x="827584" y="1628800"/>
            <a:ext cx="7488832" cy="461665"/>
          </a:xfrm>
          <a:prstGeom prst="rect">
            <a:avLst/>
          </a:prstGeom>
          <a:noFill/>
        </p:spPr>
        <p:txBody>
          <a:bodyPr wrap="square" rtlCol="0">
            <a:spAutoFit/>
          </a:bodyPr>
          <a:lstStyle/>
          <a:p>
            <a:r>
              <a:rPr lang="en-US" sz="2400" dirty="0" smtClean="0"/>
              <a:t>Objects far away appear smaller than close by objects</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Some effects of perspective projection</a:t>
            </a:r>
            <a:endParaRPr lang="en-US" dirty="0"/>
          </a:p>
        </p:txBody>
      </p:sp>
      <p:pic>
        <p:nvPicPr>
          <p:cNvPr id="4" name="Content Placeholder 3" descr="perspective1.tiff"/>
          <p:cNvPicPr>
            <a:picLocks noGrp="1" noChangeAspect="1"/>
          </p:cNvPicPr>
          <p:nvPr>
            <p:ph idx="1"/>
          </p:nvPr>
        </p:nvPicPr>
        <p:blipFill>
          <a:blip r:embed="rId3"/>
          <a:stretch>
            <a:fillRect/>
          </a:stretch>
        </p:blipFill>
        <p:spPr>
          <a:xfrm>
            <a:off x="457200" y="2278025"/>
            <a:ext cx="8229600" cy="4175311"/>
          </a:xfrm>
        </p:spPr>
      </p:pic>
      <p:sp>
        <p:nvSpPr>
          <p:cNvPr id="5" name="TextBox 4"/>
          <p:cNvSpPr txBox="1"/>
          <p:nvPr/>
        </p:nvSpPr>
        <p:spPr>
          <a:xfrm>
            <a:off x="467544" y="1628800"/>
            <a:ext cx="8424936" cy="830997"/>
          </a:xfrm>
          <a:prstGeom prst="rect">
            <a:avLst/>
          </a:prstGeom>
          <a:noFill/>
        </p:spPr>
        <p:txBody>
          <a:bodyPr wrap="square" rtlCol="0">
            <a:spAutoFit/>
          </a:bodyPr>
          <a:lstStyle/>
          <a:p>
            <a:r>
              <a:rPr lang="en-US" sz="2400" dirty="0" smtClean="0"/>
              <a:t>Parallel lines appear to cross in the image plane (vanishing point)</a:t>
            </a:r>
            <a:endParaRPr lang="en-US" sz="2400" dirty="0"/>
          </a:p>
        </p:txBody>
      </p:sp>
    </p:spTree>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course about?</a:t>
            </a:r>
            <a:endParaRPr lang="en-US" dirty="0"/>
          </a:p>
        </p:txBody>
      </p:sp>
      <p:pic>
        <p:nvPicPr>
          <p:cNvPr id="4" name="Content Placeholder 3" descr="introInfo.eps"/>
          <p:cNvPicPr>
            <a:picLocks noGrp="1" noChangeAspect="1"/>
          </p:cNvPicPr>
          <p:nvPr>
            <p:ph idx="1"/>
          </p:nvPr>
        </p:nvPicPr>
        <p:blipFill>
          <a:blip r:embed="rId3"/>
          <a:srcRect l="-12960" r="-12960"/>
          <a:stretch>
            <a:fillRect/>
          </a:stretch>
        </p:blipFill>
        <p:spPr>
          <a:xfrm>
            <a:off x="4644008" y="2204865"/>
            <a:ext cx="4053135" cy="2229068"/>
          </a:xfrm>
        </p:spPr>
      </p:pic>
      <p:sp>
        <p:nvSpPr>
          <p:cNvPr id="5" name="TextBox 4"/>
          <p:cNvSpPr txBox="1"/>
          <p:nvPr/>
        </p:nvSpPr>
        <p:spPr>
          <a:xfrm>
            <a:off x="467544" y="1628800"/>
            <a:ext cx="8229600" cy="3785652"/>
          </a:xfrm>
          <a:prstGeom prst="rect">
            <a:avLst/>
          </a:prstGeom>
          <a:noFill/>
        </p:spPr>
        <p:txBody>
          <a:bodyPr wrap="square" rtlCol="0">
            <a:spAutoFit/>
          </a:bodyPr>
          <a:lstStyle/>
          <a:p>
            <a:r>
              <a:rPr lang="en-US" sz="2400" dirty="0" smtClean="0"/>
              <a:t>Computer </a:t>
            </a:r>
            <a:r>
              <a:rPr lang="en-US" sz="2400" dirty="0" smtClean="0"/>
              <a:t>Vision</a:t>
            </a:r>
          </a:p>
          <a:p>
            <a:endParaRPr lang="en-US" sz="2400" dirty="0"/>
          </a:p>
          <a:p>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Making computers see</a:t>
            </a:r>
          </a:p>
          <a:p>
            <a:endParaRPr lang="en-US" sz="24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The pinhole camera model</a:t>
            </a:r>
            <a:endParaRPr lang="en-US" dirty="0"/>
          </a:p>
        </p:txBody>
      </p:sp>
      <p:pic>
        <p:nvPicPr>
          <p:cNvPr id="4" name="Content Placeholder 3" descr="pinhole.tiff"/>
          <p:cNvPicPr>
            <a:picLocks noGrp="1" noChangeAspect="1"/>
          </p:cNvPicPr>
          <p:nvPr>
            <p:ph idx="1"/>
          </p:nvPr>
        </p:nvPicPr>
        <p:blipFill>
          <a:blip r:embed="rId4"/>
          <a:srcRect t="-16254" b="-16254"/>
          <a:stretch>
            <a:fillRect/>
          </a:stretch>
        </p:blipFill>
        <p:spPr>
          <a:xfrm>
            <a:off x="457200" y="990600"/>
            <a:ext cx="8229600" cy="4525963"/>
          </a:xfrm>
        </p:spPr>
      </p:pic>
      <p:graphicFrame>
        <p:nvGraphicFramePr>
          <p:cNvPr id="5" name="Object 4"/>
          <p:cNvGraphicFramePr>
            <a:graphicFrameLocks noChangeAspect="1"/>
          </p:cNvGraphicFramePr>
          <p:nvPr>
            <p:extLst>
              <p:ext uri="{D42A27DB-BD31-4B8C-83A1-F6EECF244321}">
                <p14:modId xmlns:p14="http://schemas.microsoft.com/office/powerpoint/2010/main" val="1374848765"/>
              </p:ext>
            </p:extLst>
          </p:nvPr>
        </p:nvGraphicFramePr>
        <p:xfrm>
          <a:off x="7108825" y="4289425"/>
          <a:ext cx="1236663" cy="2278063"/>
        </p:xfrm>
        <a:graphic>
          <a:graphicData uri="http://schemas.openxmlformats.org/presentationml/2006/ole">
            <mc:AlternateContent xmlns:mc="http://schemas.openxmlformats.org/markup-compatibility/2006">
              <mc:Choice xmlns:v="urn:schemas-microsoft-com:vml" Requires="v">
                <p:oleObj spid="_x0000_s53526" name="Equation" r:id="rId5" imgW="558800" imgH="1028700" progId="Equation.3">
                  <p:embed/>
                </p:oleObj>
              </mc:Choice>
              <mc:Fallback>
                <p:oleObj name="Equation" r:id="rId5" imgW="558800" imgH="1028700" progId="Equation.3">
                  <p:embed/>
                  <p:pic>
                    <p:nvPicPr>
                      <p:cNvPr id="0" name="Picture 2"/>
                      <p:cNvPicPr>
                        <a:picLocks noChangeAspect="1" noChangeArrowheads="1"/>
                      </p:cNvPicPr>
                      <p:nvPr/>
                    </p:nvPicPr>
                    <p:blipFill>
                      <a:blip r:embed="rId6"/>
                      <a:srcRect/>
                      <a:stretch>
                        <a:fillRect/>
                      </a:stretch>
                    </p:blipFill>
                    <p:spPr bwMode="auto">
                      <a:xfrm>
                        <a:off x="7108825" y="4289425"/>
                        <a:ext cx="1236663" cy="2278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extBox 5"/>
          <p:cNvSpPr txBox="1"/>
          <p:nvPr/>
        </p:nvSpPr>
        <p:spPr>
          <a:xfrm>
            <a:off x="533400" y="5105400"/>
            <a:ext cx="4724400" cy="1846659"/>
          </a:xfrm>
          <a:prstGeom prst="rect">
            <a:avLst/>
          </a:prstGeom>
          <a:noFill/>
        </p:spPr>
        <p:txBody>
          <a:bodyPr wrap="square" rtlCol="0">
            <a:spAutoFit/>
          </a:bodyPr>
          <a:lstStyle/>
          <a:p>
            <a:pPr>
              <a:buFontTx/>
              <a:buNone/>
            </a:pPr>
            <a:r>
              <a:rPr lang="en-US" sz="2400" i="1" dirty="0" smtClean="0"/>
              <a:t>O</a:t>
            </a:r>
            <a:r>
              <a:rPr lang="en-US" sz="2400" dirty="0" smtClean="0"/>
              <a:t> : optical center / pinhole</a:t>
            </a:r>
          </a:p>
          <a:p>
            <a:pPr>
              <a:buFontTx/>
              <a:buNone/>
            </a:pPr>
            <a:r>
              <a:rPr lang="en-US" sz="2400" b="1" i="1" dirty="0" smtClean="0"/>
              <a:t>k</a:t>
            </a:r>
            <a:r>
              <a:rPr lang="en-US" sz="2400" dirty="0" smtClean="0"/>
              <a:t> : optical axis</a:t>
            </a:r>
          </a:p>
          <a:p>
            <a:pPr>
              <a:buFontTx/>
              <a:buNone/>
            </a:pPr>
            <a:r>
              <a:rPr lang="en-US" sz="2400" i="1" dirty="0" smtClean="0"/>
              <a:t>C</a:t>
            </a:r>
            <a:r>
              <a:rPr lang="en-US" sz="2400" dirty="0" smtClean="0"/>
              <a:t>’ : image center</a:t>
            </a:r>
          </a:p>
          <a:p>
            <a:pPr>
              <a:buFontTx/>
              <a:buNone/>
            </a:pPr>
            <a:r>
              <a:rPr lang="en-US" sz="2400" dirty="0" smtClean="0"/>
              <a:t>f’ : focal length</a:t>
            </a:r>
          </a:p>
          <a:p>
            <a:endParaRPr lang="en-US" dirty="0"/>
          </a:p>
        </p:txBody>
      </p:sp>
      <p:sp>
        <p:nvSpPr>
          <p:cNvPr id="3" name="TextBox 2"/>
          <p:cNvSpPr txBox="1"/>
          <p:nvPr/>
        </p:nvSpPr>
        <p:spPr>
          <a:xfrm>
            <a:off x="3203848" y="4139788"/>
            <a:ext cx="432048" cy="369332"/>
          </a:xfrm>
          <a:prstGeom prst="rect">
            <a:avLst/>
          </a:prstGeom>
          <a:solidFill>
            <a:schemeClr val="bg1"/>
          </a:solidFill>
        </p:spPr>
        <p:txBody>
          <a:bodyPr wrap="square" rtlCol="0">
            <a:spAutoFit/>
          </a:bodyPr>
          <a:lstStyle/>
          <a:p>
            <a:r>
              <a:rPr lang="en-US" dirty="0" smtClean="0"/>
              <a:t>  </a:t>
            </a:r>
            <a:endParaRPr lang="en-US" dirty="0"/>
          </a:p>
        </p:txBody>
      </p:sp>
      <p:sp>
        <p:nvSpPr>
          <p:cNvPr id="8" name="TextBox 7"/>
          <p:cNvSpPr txBox="1"/>
          <p:nvPr/>
        </p:nvSpPr>
        <p:spPr>
          <a:xfrm>
            <a:off x="2915816" y="2780928"/>
            <a:ext cx="432048" cy="369332"/>
          </a:xfrm>
          <a:prstGeom prst="rect">
            <a:avLst/>
          </a:prstGeom>
          <a:solidFill>
            <a:schemeClr val="bg1"/>
          </a:solidFill>
        </p:spPr>
        <p:txBody>
          <a:bodyPr wrap="square" rtlCol="0">
            <a:spAutoFit/>
          </a:bodyPr>
          <a:lstStyle/>
          <a:p>
            <a:r>
              <a:rPr lang="en-US" dirty="0" smtClean="0"/>
              <a:t>  </a:t>
            </a:r>
            <a:endParaRPr lang="en-US" dirty="0"/>
          </a:p>
        </p:txBody>
      </p:sp>
      <p:sp>
        <p:nvSpPr>
          <p:cNvPr id="9" name="TextBox 8"/>
          <p:cNvSpPr txBox="1"/>
          <p:nvPr/>
        </p:nvSpPr>
        <p:spPr>
          <a:xfrm>
            <a:off x="3995936" y="1628800"/>
            <a:ext cx="432048" cy="369332"/>
          </a:xfrm>
          <a:prstGeom prst="rect">
            <a:avLst/>
          </a:prstGeom>
          <a:solidFill>
            <a:schemeClr val="bg1"/>
          </a:solidFill>
        </p:spPr>
        <p:txBody>
          <a:bodyPr wrap="square" rtlCol="0">
            <a:spAutoFit/>
          </a:bodyPr>
          <a:lstStyle/>
          <a:p>
            <a:r>
              <a:rPr lang="en-US" dirty="0" smtClean="0"/>
              <a:t>  </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120304247"/>
              </p:ext>
            </p:extLst>
          </p:nvPr>
        </p:nvGraphicFramePr>
        <p:xfrm>
          <a:off x="3347864" y="4149080"/>
          <a:ext cx="280988" cy="309563"/>
        </p:xfrm>
        <a:graphic>
          <a:graphicData uri="http://schemas.openxmlformats.org/presentationml/2006/ole">
            <mc:AlternateContent xmlns:mc="http://schemas.openxmlformats.org/markup-compatibility/2006">
              <mc:Choice xmlns:v="urn:schemas-microsoft-com:vml" Requires="v">
                <p:oleObj spid="_x0000_s53527" name="Equation" r:id="rId7" imgW="127000" imgH="139700" progId="Equation.3">
                  <p:embed/>
                </p:oleObj>
              </mc:Choice>
              <mc:Fallback>
                <p:oleObj name="Equation" r:id="rId7" imgW="127000" imgH="139700" progId="Equation.3">
                  <p:embed/>
                  <p:pic>
                    <p:nvPicPr>
                      <p:cNvPr id="0" name=""/>
                      <p:cNvPicPr>
                        <a:picLocks noChangeAspect="1" noChangeArrowheads="1"/>
                      </p:cNvPicPr>
                      <p:nvPr/>
                    </p:nvPicPr>
                    <p:blipFill>
                      <a:blip r:embed="rId8">
                        <a:alphaModFix/>
                      </a:blip>
                      <a:srcRect/>
                      <a:stretch>
                        <a:fillRect/>
                      </a:stretch>
                    </p:blipFill>
                    <p:spPr bwMode="auto">
                      <a:xfrm>
                        <a:off x="3347864" y="4149080"/>
                        <a:ext cx="280988" cy="309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02362923"/>
              </p:ext>
            </p:extLst>
          </p:nvPr>
        </p:nvGraphicFramePr>
        <p:xfrm>
          <a:off x="2928938" y="2852738"/>
          <a:ext cx="254000" cy="309562"/>
        </p:xfrm>
        <a:graphic>
          <a:graphicData uri="http://schemas.openxmlformats.org/presentationml/2006/ole">
            <mc:AlternateContent xmlns:mc="http://schemas.openxmlformats.org/markup-compatibility/2006">
              <mc:Choice xmlns:v="urn:schemas-microsoft-com:vml" Requires="v">
                <p:oleObj spid="_x0000_s53528" name="Equation" r:id="rId9" imgW="114300" imgH="139700" progId="Equation.3">
                  <p:embed/>
                </p:oleObj>
              </mc:Choice>
              <mc:Fallback>
                <p:oleObj name="Equation" r:id="rId9" imgW="114300" imgH="139700" progId="Equation.3">
                  <p:embed/>
                  <p:pic>
                    <p:nvPicPr>
                      <p:cNvPr id="0" name=""/>
                      <p:cNvPicPr>
                        <a:picLocks noChangeAspect="1" noChangeArrowheads="1"/>
                      </p:cNvPicPr>
                      <p:nvPr/>
                    </p:nvPicPr>
                    <p:blipFill>
                      <a:blip r:embed="rId10">
                        <a:alphaModFix/>
                      </a:blip>
                      <a:srcRect/>
                      <a:stretch>
                        <a:fillRect/>
                      </a:stretch>
                    </p:blipFill>
                    <p:spPr bwMode="auto">
                      <a:xfrm>
                        <a:off x="2928938" y="2852738"/>
                        <a:ext cx="254000" cy="3095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260537643"/>
              </p:ext>
            </p:extLst>
          </p:nvPr>
        </p:nvGraphicFramePr>
        <p:xfrm>
          <a:off x="4054475" y="1767731"/>
          <a:ext cx="280988" cy="365125"/>
        </p:xfrm>
        <a:graphic>
          <a:graphicData uri="http://schemas.openxmlformats.org/presentationml/2006/ole">
            <mc:AlternateContent xmlns:mc="http://schemas.openxmlformats.org/markup-compatibility/2006">
              <mc:Choice xmlns:v="urn:schemas-microsoft-com:vml" Requires="v">
                <p:oleObj spid="_x0000_s53529" name="Equation" r:id="rId11" imgW="127000" imgH="165100" progId="Equation.3">
                  <p:embed/>
                </p:oleObj>
              </mc:Choice>
              <mc:Fallback>
                <p:oleObj name="Equation" r:id="rId11" imgW="127000" imgH="165100" progId="Equation.3">
                  <p:embed/>
                  <p:pic>
                    <p:nvPicPr>
                      <p:cNvPr id="0" name=""/>
                      <p:cNvPicPr>
                        <a:picLocks noChangeAspect="1" noChangeArrowheads="1"/>
                      </p:cNvPicPr>
                      <p:nvPr/>
                    </p:nvPicPr>
                    <p:blipFill>
                      <a:blip r:embed="rId12">
                        <a:alphaModFix/>
                      </a:blip>
                      <a:srcRect/>
                      <a:stretch>
                        <a:fillRect/>
                      </a:stretch>
                    </p:blipFill>
                    <p:spPr bwMode="auto">
                      <a:xfrm>
                        <a:off x="4054475" y="1767731"/>
                        <a:ext cx="280988" cy="365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18425899"/>
              </p:ext>
            </p:extLst>
          </p:nvPr>
        </p:nvGraphicFramePr>
        <p:xfrm>
          <a:off x="4329113" y="4508500"/>
          <a:ext cx="2136775" cy="1460500"/>
        </p:xfrm>
        <a:graphic>
          <a:graphicData uri="http://schemas.openxmlformats.org/presentationml/2006/ole">
            <mc:AlternateContent xmlns:mc="http://schemas.openxmlformats.org/markup-compatibility/2006">
              <mc:Choice xmlns:v="urn:schemas-microsoft-com:vml" Requires="v">
                <p:oleObj spid="_x0000_s53530" name="Equation" r:id="rId13" imgW="965200" imgH="660400" progId="Equation.3">
                  <p:embed/>
                </p:oleObj>
              </mc:Choice>
              <mc:Fallback>
                <p:oleObj name="Equation" r:id="rId13" imgW="965200" imgH="660400" progId="Equation.3">
                  <p:embed/>
                  <p:pic>
                    <p:nvPicPr>
                      <p:cNvPr id="0" name=""/>
                      <p:cNvPicPr>
                        <a:picLocks noChangeAspect="1" noChangeArrowheads="1"/>
                      </p:cNvPicPr>
                      <p:nvPr/>
                    </p:nvPicPr>
                    <p:blipFill>
                      <a:blip r:embed="rId14"/>
                      <a:srcRect/>
                      <a:stretch>
                        <a:fillRect/>
                      </a:stretch>
                    </p:blipFill>
                    <p:spPr bwMode="auto">
                      <a:xfrm>
                        <a:off x="4329113" y="4508500"/>
                        <a:ext cx="2136775" cy="146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Field of view of the camera is </a:t>
            </a:r>
            <a:endParaRPr lang="en-US" dirty="0"/>
          </a:p>
        </p:txBody>
      </p:sp>
      <p:pic>
        <p:nvPicPr>
          <p:cNvPr id="4" name="Content Placeholder 3" descr="field_of_view.tiff"/>
          <p:cNvPicPr>
            <a:picLocks noGrp="1" noChangeAspect="1"/>
          </p:cNvPicPr>
          <p:nvPr>
            <p:ph idx="1"/>
          </p:nvPr>
        </p:nvPicPr>
        <p:blipFill>
          <a:blip r:embed="rId4"/>
          <a:srcRect l="-6886" r="-6886"/>
          <a:stretch>
            <a:fillRect/>
          </a:stretch>
        </p:blipFill>
        <p:spPr/>
      </p:pic>
      <p:graphicFrame>
        <p:nvGraphicFramePr>
          <p:cNvPr id="5" name="Object 4"/>
          <p:cNvGraphicFramePr>
            <a:graphicFrameLocks noChangeAspect="1"/>
          </p:cNvGraphicFramePr>
          <p:nvPr/>
        </p:nvGraphicFramePr>
        <p:xfrm>
          <a:off x="4876800" y="868680"/>
          <a:ext cx="533400" cy="426720"/>
        </p:xfrm>
        <a:graphic>
          <a:graphicData uri="http://schemas.openxmlformats.org/presentationml/2006/ole">
            <mc:AlternateContent xmlns:mc="http://schemas.openxmlformats.org/markup-compatibility/2006">
              <mc:Choice xmlns:v="urn:schemas-microsoft-com:vml" Requires="v">
                <p:oleObj spid="_x0000_s55510" name="Equation" r:id="rId5" imgW="190500" imgH="152400" progId="Equation.3">
                  <p:embed/>
                </p:oleObj>
              </mc:Choice>
              <mc:Fallback>
                <p:oleObj name="Equation" r:id="rId5" imgW="190500" imgH="1524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868680"/>
                        <a:ext cx="533400" cy="42672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5299" name="Object 3"/>
          <p:cNvGraphicFramePr>
            <a:graphicFrameLocks noChangeAspect="1"/>
          </p:cNvGraphicFramePr>
          <p:nvPr/>
        </p:nvGraphicFramePr>
        <p:xfrm>
          <a:off x="5486400" y="1868488"/>
          <a:ext cx="2417762" cy="1103312"/>
        </p:xfrm>
        <a:graphic>
          <a:graphicData uri="http://schemas.openxmlformats.org/presentationml/2006/ole">
            <mc:AlternateContent xmlns:mc="http://schemas.openxmlformats.org/markup-compatibility/2006">
              <mc:Choice xmlns:v="urn:schemas-microsoft-com:vml" Requires="v">
                <p:oleObj spid="_x0000_s55511" name="Equation" r:id="rId7" imgW="863600" imgH="393700" progId="Equation.3">
                  <p:embed/>
                </p:oleObj>
              </mc:Choice>
              <mc:Fallback>
                <p:oleObj name="Equation" r:id="rId7" imgW="863600" imgH="3937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1868488"/>
                        <a:ext cx="2417762" cy="11033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The human eye – a stereo camera</a:t>
            </a:r>
            <a:endParaRPr lang="en-US" dirty="0"/>
          </a:p>
        </p:txBody>
      </p:sp>
      <p:pic>
        <p:nvPicPr>
          <p:cNvPr id="6" name="Content Placeholder 5" descr="human_eye.tiff"/>
          <p:cNvPicPr>
            <a:picLocks noGrp="1" noChangeAspect="1"/>
          </p:cNvPicPr>
          <p:nvPr>
            <p:ph sz="half" idx="1"/>
          </p:nvPr>
        </p:nvPicPr>
        <p:blipFill>
          <a:blip r:embed="rId3"/>
          <a:srcRect t="-40398" b="-40398"/>
          <a:stretch>
            <a:fillRect/>
          </a:stretch>
        </p:blipFill>
        <p:spPr>
          <a:xfrm>
            <a:off x="457200" y="1447800"/>
            <a:ext cx="3352800" cy="3757403"/>
          </a:xfrm>
        </p:spPr>
      </p:pic>
      <p:pic>
        <p:nvPicPr>
          <p:cNvPr id="7" name="Content Placeholder 6" descr="cell_distribution.tiff"/>
          <p:cNvPicPr>
            <a:picLocks noGrp="1" noChangeAspect="1"/>
          </p:cNvPicPr>
          <p:nvPr>
            <p:ph sz="half" idx="2"/>
          </p:nvPr>
        </p:nvPicPr>
        <p:blipFill>
          <a:blip r:embed="rId4"/>
          <a:srcRect t="-16939" b="-16939"/>
          <a:stretch>
            <a:fillRect/>
          </a:stretch>
        </p:blipFill>
        <p:spPr>
          <a:xfrm>
            <a:off x="3810000" y="1447800"/>
            <a:ext cx="3352800" cy="3757403"/>
          </a:xfrm>
        </p:spPr>
      </p:pic>
      <p:pic>
        <p:nvPicPr>
          <p:cNvPr id="5" name="Picture 5" descr="rods and cones mosaic"/>
          <p:cNvPicPr>
            <a:picLocks noChangeAspect="1" noChangeArrowheads="1"/>
          </p:cNvPicPr>
          <p:nvPr/>
        </p:nvPicPr>
        <p:blipFill>
          <a:blip r:embed="rId5"/>
          <a:srcRect/>
          <a:stretch>
            <a:fillRect/>
          </a:stretch>
        </p:blipFill>
        <p:spPr bwMode="auto">
          <a:xfrm rot="5400000">
            <a:off x="3438525" y="3138487"/>
            <a:ext cx="2109787" cy="5329237"/>
          </a:xfrm>
          <a:prstGeom prst="rect">
            <a:avLst/>
          </a:prstGeom>
          <a:noFill/>
          <a:ln w="9525">
            <a:noFill/>
            <a:miter lim="800000"/>
            <a:headEnd/>
            <a:tailEnd/>
          </a:ln>
          <a:effectLst/>
        </p:spPr>
      </p:pic>
    </p:spTree>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The digital camera</a:t>
            </a:r>
            <a:endParaRPr lang="en-US" dirty="0"/>
          </a:p>
        </p:txBody>
      </p:sp>
      <p:sp>
        <p:nvSpPr>
          <p:cNvPr id="3" name="Content Placeholder 2"/>
          <p:cNvSpPr>
            <a:spLocks noGrp="1"/>
          </p:cNvSpPr>
          <p:nvPr>
            <p:ph idx="1"/>
          </p:nvPr>
        </p:nvSpPr>
        <p:spPr/>
        <p:txBody>
          <a:bodyPr/>
          <a:lstStyle/>
          <a:p>
            <a:r>
              <a:rPr lang="en-US" dirty="0" smtClean="0"/>
              <a:t>Most cameras use charge coupled device (CCD) chip</a:t>
            </a:r>
            <a:endParaRPr lang="en-US" dirty="0"/>
          </a:p>
        </p:txBody>
      </p:sp>
      <p:pic>
        <p:nvPicPr>
          <p:cNvPr id="4" name="Picture 3" descr="CCD.tiff"/>
          <p:cNvPicPr>
            <a:picLocks noChangeAspect="1"/>
          </p:cNvPicPr>
          <p:nvPr/>
        </p:nvPicPr>
        <p:blipFill>
          <a:blip r:embed="rId3"/>
          <a:stretch>
            <a:fillRect/>
          </a:stretch>
        </p:blipFill>
        <p:spPr>
          <a:xfrm>
            <a:off x="2590800" y="2196039"/>
            <a:ext cx="4222750" cy="4433361"/>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representation:</a:t>
            </a:r>
            <a:br>
              <a:rPr lang="en-US" dirty="0" smtClean="0"/>
            </a:br>
            <a:r>
              <a:rPr lang="en-US" dirty="0" smtClean="0"/>
              <a:t>An array of </a:t>
            </a:r>
            <a:r>
              <a:rPr lang="en-US" dirty="0"/>
              <a:t>pixels (picture elements)</a:t>
            </a:r>
          </a:p>
        </p:txBody>
      </p:sp>
      <p:pic>
        <p:nvPicPr>
          <p:cNvPr id="5" name="Content Placeholder 4" descr="pixel_grid.png"/>
          <p:cNvPicPr>
            <a:picLocks noGrp="1" noChangeAspect="1"/>
          </p:cNvPicPr>
          <p:nvPr>
            <p:ph idx="1"/>
          </p:nvPr>
        </p:nvPicPr>
        <p:blipFill>
          <a:blip r:embed="rId4"/>
          <a:srcRect l="-35048" r="-35048"/>
          <a:stretch>
            <a:fillRect/>
          </a:stretch>
        </p:blipFill>
        <p:spPr>
          <a:xfrm>
            <a:off x="457200" y="1938337"/>
            <a:ext cx="8229600" cy="4525963"/>
          </a:xfrm>
        </p:spPr>
      </p:pic>
      <p:graphicFrame>
        <p:nvGraphicFramePr>
          <p:cNvPr id="6" name="Object 5"/>
          <p:cNvGraphicFramePr>
            <a:graphicFrameLocks noChangeAspect="1"/>
          </p:cNvGraphicFramePr>
          <p:nvPr/>
        </p:nvGraphicFramePr>
        <p:xfrm>
          <a:off x="7010400" y="1938337"/>
          <a:ext cx="257175" cy="228600"/>
        </p:xfrm>
        <a:graphic>
          <a:graphicData uri="http://schemas.openxmlformats.org/presentationml/2006/ole">
            <mc:AlternateContent xmlns:mc="http://schemas.openxmlformats.org/markup-compatibility/2006">
              <mc:Choice xmlns:v="urn:schemas-microsoft-com:vml" Requires="v">
                <p:oleObj spid="_x0000_s56410" name="Equation" r:id="rId5" imgW="114300" imgH="101600" progId="Equation.3">
                  <p:embed/>
                </p:oleObj>
              </mc:Choice>
              <mc:Fallback>
                <p:oleObj name="Equation" r:id="rId5" imgW="114300" imgH="1016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1938337"/>
                        <a:ext cx="2571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5" name="Object 3"/>
          <p:cNvGraphicFramePr>
            <a:graphicFrameLocks noChangeAspect="1"/>
          </p:cNvGraphicFramePr>
          <p:nvPr/>
        </p:nvGraphicFramePr>
        <p:xfrm>
          <a:off x="1905000" y="6391275"/>
          <a:ext cx="257175" cy="314325"/>
        </p:xfrm>
        <a:graphic>
          <a:graphicData uri="http://schemas.openxmlformats.org/presentationml/2006/ole">
            <mc:AlternateContent xmlns:mc="http://schemas.openxmlformats.org/markup-compatibility/2006">
              <mc:Choice xmlns:v="urn:schemas-microsoft-com:vml" Requires="v">
                <p:oleObj spid="_x0000_s56411" name="Equation" r:id="rId7" imgW="114300" imgH="139700" progId="Equation.3">
                  <p:embed/>
                </p:oleObj>
              </mc:Choice>
              <mc:Fallback>
                <p:oleObj name="Equation" r:id="rId7" imgW="114300" imgH="1397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6391275"/>
                        <a:ext cx="257175" cy="3143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6" name="Object 4"/>
          <p:cNvGraphicFramePr>
            <a:graphicFrameLocks noChangeAspect="1"/>
          </p:cNvGraphicFramePr>
          <p:nvPr/>
        </p:nvGraphicFramePr>
        <p:xfrm>
          <a:off x="2257425" y="1681162"/>
          <a:ext cx="638175" cy="236361"/>
        </p:xfrm>
        <a:graphic>
          <a:graphicData uri="http://schemas.openxmlformats.org/presentationml/2006/ole">
            <mc:AlternateContent xmlns:mc="http://schemas.openxmlformats.org/markup-compatibility/2006">
              <mc:Choice xmlns:v="urn:schemas-microsoft-com:vml" Requires="v">
                <p:oleObj spid="_x0000_s56412" name="Equation" r:id="rId9" imgW="342900" imgH="127000" progId="Equation.3">
                  <p:embed/>
                </p:oleObj>
              </mc:Choice>
              <mc:Fallback>
                <p:oleObj name="Equation" r:id="rId9" imgW="342900" imgH="1270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7425" y="1681162"/>
                        <a:ext cx="638175" cy="23636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7" name="Object 5"/>
          <p:cNvGraphicFramePr>
            <a:graphicFrameLocks noChangeAspect="1"/>
          </p:cNvGraphicFramePr>
          <p:nvPr/>
        </p:nvGraphicFramePr>
        <p:xfrm>
          <a:off x="2994025" y="1668463"/>
          <a:ext cx="592138" cy="236537"/>
        </p:xfrm>
        <a:graphic>
          <a:graphicData uri="http://schemas.openxmlformats.org/presentationml/2006/ole">
            <mc:AlternateContent xmlns:mc="http://schemas.openxmlformats.org/markup-compatibility/2006">
              <mc:Choice xmlns:v="urn:schemas-microsoft-com:vml" Requires="v">
                <p:oleObj spid="_x0000_s56413" name="Equation" r:id="rId11" imgW="317500" imgH="127000" progId="Equation.3">
                  <p:embed/>
                </p:oleObj>
              </mc:Choice>
              <mc:Fallback>
                <p:oleObj name="Equation" r:id="rId11" imgW="317500" imgH="1270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4025" y="1668463"/>
                        <a:ext cx="592138" cy="2365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8" name="Object 6"/>
          <p:cNvGraphicFramePr>
            <a:graphicFrameLocks noChangeAspect="1"/>
          </p:cNvGraphicFramePr>
          <p:nvPr/>
        </p:nvGraphicFramePr>
        <p:xfrm>
          <a:off x="1524000" y="2208212"/>
          <a:ext cx="638175" cy="306388"/>
        </p:xfrm>
        <a:graphic>
          <a:graphicData uri="http://schemas.openxmlformats.org/presentationml/2006/ole">
            <mc:AlternateContent xmlns:mc="http://schemas.openxmlformats.org/markup-compatibility/2006">
              <mc:Choice xmlns:v="urn:schemas-microsoft-com:vml" Requires="v">
                <p:oleObj spid="_x0000_s56414" name="Equation" r:id="rId13" imgW="342900" imgH="165100" progId="Equation.3">
                  <p:embed/>
                </p:oleObj>
              </mc:Choice>
              <mc:Fallback>
                <p:oleObj name="Equation" r:id="rId13" imgW="342900" imgH="165100" progId="Equation.3">
                  <p:embed/>
                  <p:pic>
                    <p:nvPicPr>
                      <p:cNvPr id="0"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0" y="2208212"/>
                        <a:ext cx="638175"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19" name="Object 7"/>
          <p:cNvGraphicFramePr>
            <a:graphicFrameLocks noChangeAspect="1"/>
          </p:cNvGraphicFramePr>
          <p:nvPr/>
        </p:nvGraphicFramePr>
        <p:xfrm>
          <a:off x="1547813" y="2895600"/>
          <a:ext cx="590550" cy="306388"/>
        </p:xfrm>
        <a:graphic>
          <a:graphicData uri="http://schemas.openxmlformats.org/presentationml/2006/ole">
            <mc:AlternateContent xmlns:mc="http://schemas.openxmlformats.org/markup-compatibility/2006">
              <mc:Choice xmlns:v="urn:schemas-microsoft-com:vml" Requires="v">
                <p:oleObj spid="_x0000_s56415" name="Equation" r:id="rId15" imgW="317500" imgH="165100" progId="Equation.3">
                  <p:embed/>
                </p:oleObj>
              </mc:Choice>
              <mc:Fallback>
                <p:oleObj name="Equation" r:id="rId15" imgW="317500" imgH="165100" progId="Equation.3">
                  <p:embed/>
                  <p:pic>
                    <p:nvPicPr>
                      <p:cNvPr id="0"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813" y="2895600"/>
                        <a:ext cx="590550" cy="3063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0" name="Object 8"/>
          <p:cNvGraphicFramePr>
            <a:graphicFrameLocks noChangeAspect="1"/>
          </p:cNvGraphicFramePr>
          <p:nvPr/>
        </p:nvGraphicFramePr>
        <p:xfrm>
          <a:off x="2301875" y="2251075"/>
          <a:ext cx="500063" cy="201613"/>
        </p:xfrm>
        <a:graphic>
          <a:graphicData uri="http://schemas.openxmlformats.org/presentationml/2006/ole">
            <mc:AlternateContent xmlns:mc="http://schemas.openxmlformats.org/markup-compatibility/2006">
              <mc:Choice xmlns:v="urn:schemas-microsoft-com:vml" Requires="v">
                <p:oleObj spid="_x0000_s56416" name="Equation" r:id="rId17" imgW="381000" imgH="152400" progId="Equation.3">
                  <p:embed/>
                </p:oleObj>
              </mc:Choice>
              <mc:Fallback>
                <p:oleObj name="Equation" r:id="rId17" imgW="381000" imgH="152400" progId="Equation.3">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1875" y="2251075"/>
                        <a:ext cx="500063" cy="201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1" name="Object 9"/>
          <p:cNvGraphicFramePr>
            <a:graphicFrameLocks noChangeAspect="1"/>
          </p:cNvGraphicFramePr>
          <p:nvPr/>
        </p:nvGraphicFramePr>
        <p:xfrm>
          <a:off x="1147763" y="1676400"/>
          <a:ext cx="757237" cy="307975"/>
        </p:xfrm>
        <a:graphic>
          <a:graphicData uri="http://schemas.openxmlformats.org/presentationml/2006/ole">
            <mc:AlternateContent xmlns:mc="http://schemas.openxmlformats.org/markup-compatibility/2006">
              <mc:Choice xmlns:v="urn:schemas-microsoft-com:vml" Requires="v">
                <p:oleObj spid="_x0000_s56417" name="Equation" r:id="rId19" imgW="406400" imgH="165100" progId="Equation.3">
                  <p:embed/>
                </p:oleObj>
              </mc:Choice>
              <mc:Fallback>
                <p:oleObj name="Equation" r:id="rId19" imgW="406400" imgH="165100" progId="Equation.3">
                  <p:embed/>
                  <p:pic>
                    <p:nvPicPr>
                      <p:cNvPr id="0" name="Picture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47763" y="1676400"/>
                        <a:ext cx="757237" cy="307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2" name="Object 10"/>
          <p:cNvGraphicFramePr>
            <a:graphicFrameLocks noChangeAspect="1"/>
          </p:cNvGraphicFramePr>
          <p:nvPr/>
        </p:nvGraphicFramePr>
        <p:xfrm>
          <a:off x="3063875" y="2236787"/>
          <a:ext cx="466725" cy="201613"/>
        </p:xfrm>
        <a:graphic>
          <a:graphicData uri="http://schemas.openxmlformats.org/presentationml/2006/ole">
            <mc:AlternateContent xmlns:mc="http://schemas.openxmlformats.org/markup-compatibility/2006">
              <mc:Choice xmlns:v="urn:schemas-microsoft-com:vml" Requires="v">
                <p:oleObj spid="_x0000_s56418" name="Equation" r:id="rId21" imgW="355600" imgH="152400" progId="Equation.3">
                  <p:embed/>
                </p:oleObj>
              </mc:Choice>
              <mc:Fallback>
                <p:oleObj name="Equation" r:id="rId21" imgW="355600" imgH="152400" progId="Equation.3">
                  <p:embed/>
                  <p:pic>
                    <p:nvPicPr>
                      <p:cNvPr id="0" name="Picture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63875" y="2236787"/>
                        <a:ext cx="466725" cy="201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3" name="Object 11"/>
          <p:cNvGraphicFramePr>
            <a:graphicFrameLocks noChangeAspect="1"/>
          </p:cNvGraphicFramePr>
          <p:nvPr/>
        </p:nvGraphicFramePr>
        <p:xfrm>
          <a:off x="2301875" y="2971800"/>
          <a:ext cx="466725" cy="201613"/>
        </p:xfrm>
        <a:graphic>
          <a:graphicData uri="http://schemas.openxmlformats.org/presentationml/2006/ole">
            <mc:AlternateContent xmlns:mc="http://schemas.openxmlformats.org/markup-compatibility/2006">
              <mc:Choice xmlns:v="urn:schemas-microsoft-com:vml" Requires="v">
                <p:oleObj spid="_x0000_s56419" name="Equation" r:id="rId23" imgW="355600" imgH="152400" progId="Equation.3">
                  <p:embed/>
                </p:oleObj>
              </mc:Choice>
              <mc:Fallback>
                <p:oleObj name="Equation" r:id="rId23" imgW="355600" imgH="152400" progId="Equation.3">
                  <p:embed/>
                  <p:pic>
                    <p:nvPicPr>
                      <p:cNvPr id="0" name="Picture 1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01875" y="2971800"/>
                        <a:ext cx="466725" cy="2016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924" name="Object 12"/>
          <p:cNvGraphicFramePr>
            <a:graphicFrameLocks noChangeAspect="1"/>
          </p:cNvGraphicFramePr>
          <p:nvPr/>
        </p:nvGraphicFramePr>
        <p:xfrm>
          <a:off x="3063875" y="2957513"/>
          <a:ext cx="433388" cy="201612"/>
        </p:xfrm>
        <a:graphic>
          <a:graphicData uri="http://schemas.openxmlformats.org/presentationml/2006/ole">
            <mc:AlternateContent xmlns:mc="http://schemas.openxmlformats.org/markup-compatibility/2006">
              <mc:Choice xmlns:v="urn:schemas-microsoft-com:vml" Requires="v">
                <p:oleObj spid="_x0000_s56420" name="Equation" r:id="rId25" imgW="330200" imgH="152400" progId="Equation.3">
                  <p:embed/>
                </p:oleObj>
              </mc:Choice>
              <mc:Fallback>
                <p:oleObj name="Equation" r:id="rId25" imgW="330200" imgH="152400" progId="Equation.3">
                  <p:embed/>
                  <p:pic>
                    <p:nvPicPr>
                      <p:cNvPr id="0" name="Picture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63875" y="2957513"/>
                        <a:ext cx="433388" cy="2016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7" name="TextBox 16"/>
          <p:cNvSpPr txBox="1"/>
          <p:nvPr/>
        </p:nvSpPr>
        <p:spPr>
          <a:xfrm>
            <a:off x="6273080" y="3581400"/>
            <a:ext cx="2835424" cy="923330"/>
          </a:xfrm>
          <a:prstGeom prst="rect">
            <a:avLst/>
          </a:prstGeom>
          <a:noFill/>
        </p:spPr>
        <p:txBody>
          <a:bodyPr wrap="square" rtlCol="0">
            <a:spAutoFit/>
          </a:bodyPr>
          <a:lstStyle/>
          <a:p>
            <a:r>
              <a:rPr lang="en-US" dirty="0" smtClean="0"/>
              <a:t>Pixel values:</a:t>
            </a:r>
          </a:p>
          <a:p>
            <a:pPr>
              <a:buFont typeface="Arial"/>
              <a:buChar char="•"/>
            </a:pPr>
            <a:r>
              <a:rPr lang="en-US" dirty="0" smtClean="0"/>
              <a:t> Gray scale (1 integer)</a:t>
            </a:r>
          </a:p>
          <a:p>
            <a:pPr>
              <a:buFont typeface="Arial"/>
              <a:buChar char="•"/>
            </a:pPr>
            <a:r>
              <a:rPr lang="en-US" dirty="0" smtClean="0"/>
              <a:t> RGB (3 integers vector)</a:t>
            </a: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dirty="0" smtClean="0"/>
              <a:t>Image representation:</a:t>
            </a:r>
            <a:br>
              <a:rPr lang="en-US" dirty="0" smtClean="0"/>
            </a:br>
            <a:r>
              <a:rPr lang="en-US" dirty="0" smtClean="0"/>
              <a:t>An array of pixels (picture elements)</a:t>
            </a:r>
          </a:p>
        </p:txBody>
      </p:sp>
      <p:pic>
        <p:nvPicPr>
          <p:cNvPr id="65539" name="Content Placeholder 8" descr="kande1.JPG"/>
          <p:cNvPicPr>
            <a:picLocks noGrp="1" noChangeAspect="1"/>
          </p:cNvPicPr>
          <p:nvPr>
            <p:ph sz="half" idx="1"/>
          </p:nvPr>
        </p:nvPicPr>
        <p:blipFill>
          <a:blip r:embed="rId3"/>
          <a:srcRect l="-9488" r="-9488"/>
          <a:stretch>
            <a:fillRect/>
          </a:stretch>
        </p:blipFill>
        <p:spPr/>
      </p:pic>
      <p:pic>
        <p:nvPicPr>
          <p:cNvPr id="65540" name="Content Placeholder 9" descr="kande2.JPG"/>
          <p:cNvPicPr>
            <a:picLocks noGrp="1" noChangeAspect="1"/>
          </p:cNvPicPr>
          <p:nvPr>
            <p:ph sz="half" idx="2"/>
          </p:nvPr>
        </p:nvPicPr>
        <p:blipFill>
          <a:blip r:embed="rId4"/>
          <a:srcRect l="-9488" r="-9488"/>
          <a:stretch>
            <a:fillRect/>
          </a:stretch>
        </p:blipFill>
        <p:spPr/>
      </p:pic>
      <p:pic>
        <p:nvPicPr>
          <p:cNvPr id="65541" name="Picture 10" descr="kande1_snippet.eps"/>
          <p:cNvPicPr>
            <a:picLocks noChangeAspect="1"/>
          </p:cNvPicPr>
          <p:nvPr/>
        </p:nvPicPr>
        <p:blipFill>
          <a:blip r:embed="rId5"/>
          <a:srcRect/>
          <a:stretch>
            <a:fillRect/>
          </a:stretch>
        </p:blipFill>
        <p:spPr bwMode="auto">
          <a:xfrm>
            <a:off x="50800" y="4343400"/>
            <a:ext cx="3530600" cy="2514600"/>
          </a:xfrm>
          <a:prstGeom prst="rect">
            <a:avLst/>
          </a:prstGeom>
          <a:noFill/>
          <a:ln w="9525">
            <a:noFill/>
            <a:miter lim="800000"/>
            <a:headEnd/>
            <a:tailEnd/>
          </a:ln>
        </p:spPr>
      </p:pic>
      <p:pic>
        <p:nvPicPr>
          <p:cNvPr id="65542" name="Picture 11" descr="kande2_snippet.eps"/>
          <p:cNvPicPr>
            <a:picLocks noChangeAspect="1"/>
          </p:cNvPicPr>
          <p:nvPr/>
        </p:nvPicPr>
        <p:blipFill>
          <a:blip r:embed="rId6"/>
          <a:srcRect/>
          <a:stretch>
            <a:fillRect/>
          </a:stretch>
        </p:blipFill>
        <p:spPr bwMode="auto">
          <a:xfrm>
            <a:off x="5715000" y="4343400"/>
            <a:ext cx="3429000" cy="2514600"/>
          </a:xfrm>
          <a:prstGeom prst="rect">
            <a:avLst/>
          </a:prstGeom>
          <a:noFill/>
          <a:ln w="9525">
            <a:noFill/>
            <a:miter lim="800000"/>
            <a:headEnd/>
            <a:tailEnd/>
          </a:ln>
        </p:spPr>
      </p:pic>
      <p:cxnSp>
        <p:nvCxnSpPr>
          <p:cNvPr id="14" name="Straight Arrow Connector 13"/>
          <p:cNvCxnSpPr>
            <a:stCxn id="11" idx="0"/>
          </p:cNvCxnSpPr>
          <p:nvPr/>
        </p:nvCxnSpPr>
        <p:spPr>
          <a:xfrm rot="5400000" flipH="1" flipV="1">
            <a:off x="1860550" y="3765550"/>
            <a:ext cx="533400" cy="622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2" idx="0"/>
          </p:cNvCxnSpPr>
          <p:nvPr/>
        </p:nvCxnSpPr>
        <p:spPr>
          <a:xfrm rot="16200000" flipV="1">
            <a:off x="6762750" y="3676650"/>
            <a:ext cx="5334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images as functions</a:t>
            </a:r>
            <a:endParaRPr lang="en-US" dirty="0"/>
          </a:p>
        </p:txBody>
      </p:sp>
      <p:pic>
        <p:nvPicPr>
          <p:cNvPr id="6" name="Content Placeholder 5" descr="Erimitage1_gray.eps"/>
          <p:cNvPicPr>
            <a:picLocks noGrp="1" noChangeAspect="1"/>
          </p:cNvPicPr>
          <p:nvPr>
            <p:ph sz="half" idx="1"/>
          </p:nvPr>
        </p:nvPicPr>
        <p:blipFill>
          <a:blip r:embed="rId4"/>
          <a:srcRect t="-33792" b="-33792"/>
          <a:stretch>
            <a:fillRect/>
          </a:stretch>
        </p:blipFill>
        <p:spPr>
          <a:xfrm>
            <a:off x="467544" y="1556792"/>
            <a:ext cx="4038600" cy="4493096"/>
          </a:xfrm>
        </p:spPr>
      </p:pic>
      <p:pic>
        <p:nvPicPr>
          <p:cNvPr id="7" name="Content Placeholder 6" descr="Erimitage1_gray_mesh.eps"/>
          <p:cNvPicPr>
            <a:picLocks noGrp="1" noChangeAspect="1"/>
          </p:cNvPicPr>
          <p:nvPr>
            <p:ph sz="half" idx="2"/>
          </p:nvPr>
        </p:nvPicPr>
        <p:blipFill>
          <a:blip r:embed="rId5"/>
          <a:srcRect t="-21820" b="-21820"/>
          <a:stretch>
            <a:fillRect/>
          </a:stretch>
        </p:blipFill>
        <p:spPr/>
      </p:pic>
      <p:graphicFrame>
        <p:nvGraphicFramePr>
          <p:cNvPr id="8" name="Object 7"/>
          <p:cNvGraphicFramePr>
            <a:graphicFrameLocks noChangeAspect="1"/>
          </p:cNvGraphicFramePr>
          <p:nvPr/>
        </p:nvGraphicFramePr>
        <p:xfrm>
          <a:off x="1905000" y="2057400"/>
          <a:ext cx="953477" cy="387350"/>
        </p:xfrm>
        <a:graphic>
          <a:graphicData uri="http://schemas.openxmlformats.org/presentationml/2006/ole">
            <mc:AlternateContent xmlns:mc="http://schemas.openxmlformats.org/markup-compatibility/2006">
              <mc:Choice xmlns:v="urn:schemas-microsoft-com:vml" Requires="v">
                <p:oleObj spid="_x0000_s1052" name="Equation" r:id="rId6" imgW="406400" imgH="165100" progId="Equation.3">
                  <p:embed/>
                </p:oleObj>
              </mc:Choice>
              <mc:Fallback>
                <p:oleObj name="Equation" r:id="rId6" imgW="406400" imgH="165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2057400"/>
                        <a:ext cx="953477"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39" name="Object 3"/>
          <p:cNvGraphicFramePr>
            <a:graphicFrameLocks noChangeAspect="1"/>
          </p:cNvGraphicFramePr>
          <p:nvPr/>
        </p:nvGraphicFramePr>
        <p:xfrm>
          <a:off x="6324600" y="2057400"/>
          <a:ext cx="954088" cy="387350"/>
        </p:xfrm>
        <a:graphic>
          <a:graphicData uri="http://schemas.openxmlformats.org/presentationml/2006/ole">
            <mc:AlternateContent xmlns:mc="http://schemas.openxmlformats.org/markup-compatibility/2006">
              <mc:Choice xmlns:v="urn:schemas-microsoft-com:vml" Requires="v">
                <p:oleObj spid="_x0000_s1053" name="Equation" r:id="rId8" imgW="406400" imgH="165100" progId="Equation.3">
                  <p:embed/>
                </p:oleObj>
              </mc:Choice>
              <mc:Fallback>
                <p:oleObj name="Equation" r:id="rId8" imgW="406400" imgH="165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0" y="2057400"/>
                        <a:ext cx="954088" cy="3873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5372100" y="4953000"/>
          <a:ext cx="259345" cy="230187"/>
        </p:xfrm>
        <a:graphic>
          <a:graphicData uri="http://schemas.openxmlformats.org/presentationml/2006/ole">
            <mc:AlternateContent xmlns:mc="http://schemas.openxmlformats.org/markup-compatibility/2006">
              <mc:Choice xmlns:v="urn:schemas-microsoft-com:vml" Requires="v">
                <p:oleObj spid="_x0000_s1054" name="Equation" r:id="rId10" imgW="114300" imgH="101600" progId="Equation.3">
                  <p:embed/>
                </p:oleObj>
              </mc:Choice>
              <mc:Fallback>
                <p:oleObj name="Equation" r:id="rId10" imgW="114300" imgH="101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2100" y="4953000"/>
                        <a:ext cx="259345" cy="2301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1" name="Object 5"/>
          <p:cNvGraphicFramePr>
            <a:graphicFrameLocks noChangeAspect="1"/>
          </p:cNvGraphicFramePr>
          <p:nvPr/>
        </p:nvGraphicFramePr>
        <p:xfrm>
          <a:off x="7848600" y="4833938"/>
          <a:ext cx="258763" cy="315912"/>
        </p:xfrm>
        <a:graphic>
          <a:graphicData uri="http://schemas.openxmlformats.org/presentationml/2006/ole">
            <mc:AlternateContent xmlns:mc="http://schemas.openxmlformats.org/markup-compatibility/2006">
              <mc:Choice xmlns:v="urn:schemas-microsoft-com:vml" Requires="v">
                <p:oleObj spid="_x0000_s1055" name="Equation" r:id="rId12" imgW="114300" imgH="139700" progId="Equation.3">
                  <p:embed/>
                </p:oleObj>
              </mc:Choice>
              <mc:Fallback>
                <p:oleObj name="Equation" r:id="rId12" imgW="114300" imgH="139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8600" y="4833938"/>
                        <a:ext cx="258763" cy="3159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5542" name="Object 6"/>
          <p:cNvGraphicFramePr>
            <a:graphicFrameLocks noChangeAspect="1"/>
          </p:cNvGraphicFramePr>
          <p:nvPr/>
        </p:nvGraphicFramePr>
        <p:xfrm>
          <a:off x="4752975" y="2833688"/>
          <a:ext cx="200025" cy="285750"/>
        </p:xfrm>
        <a:graphic>
          <a:graphicData uri="http://schemas.openxmlformats.org/presentationml/2006/ole">
            <mc:AlternateContent xmlns:mc="http://schemas.openxmlformats.org/markup-compatibility/2006">
              <mc:Choice xmlns:v="urn:schemas-microsoft-com:vml" Requires="v">
                <p:oleObj spid="_x0000_s1056" name="Equation" r:id="rId14" imgW="88900" imgH="127000" progId="Equation.3">
                  <p:embed/>
                </p:oleObj>
              </mc:Choice>
              <mc:Fallback>
                <p:oleObj name="Equation" r:id="rId14" imgW="88900" imgH="1270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52975" y="2833688"/>
                        <a:ext cx="200025" cy="285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TextBox 2"/>
          <p:cNvSpPr txBox="1"/>
          <p:nvPr/>
        </p:nvSpPr>
        <p:spPr>
          <a:xfrm>
            <a:off x="326978" y="5589240"/>
            <a:ext cx="4766011" cy="923330"/>
          </a:xfrm>
          <a:prstGeom prst="rect">
            <a:avLst/>
          </a:prstGeom>
          <a:noFill/>
        </p:spPr>
        <p:txBody>
          <a:bodyPr wrap="none" rtlCol="0">
            <a:spAutoFit/>
          </a:bodyPr>
          <a:lstStyle/>
          <a:p>
            <a:r>
              <a:rPr lang="en-US" dirty="0"/>
              <a:t>A bunch of numbers in a table is not enough!</a:t>
            </a:r>
          </a:p>
          <a:p>
            <a:endParaRPr lang="en-US" dirty="0" smtClean="0"/>
          </a:p>
          <a:p>
            <a:r>
              <a:rPr lang="en-US" dirty="0" smtClean="0"/>
              <a:t>Analysis </a:t>
            </a:r>
            <a:r>
              <a:rPr lang="en-US" dirty="0"/>
              <a:t>and abstraction is needed</a:t>
            </a:r>
          </a:p>
        </p:txBody>
      </p:sp>
    </p:spTree>
    <p:extLst>
      <p:ext uri="{BB962C8B-B14F-4D97-AF65-F5344CB8AC3E}">
        <p14:creationId xmlns:p14="http://schemas.microsoft.com/office/powerpoint/2010/main" val="582515995"/>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representation:</a:t>
            </a:r>
            <a:br>
              <a:rPr lang="en-US" dirty="0" smtClean="0"/>
            </a:br>
            <a:r>
              <a:rPr lang="en-US" dirty="0" smtClean="0"/>
              <a:t>Marr’s layers of abstraction (1982)</a:t>
            </a:r>
            <a:endParaRPr lang="en-US" dirty="0"/>
          </a:p>
        </p:txBody>
      </p:sp>
      <p:pic>
        <p:nvPicPr>
          <p:cNvPr id="4" name="Content Placeholder 3" descr="imageanalysis.eps"/>
          <p:cNvPicPr>
            <a:picLocks noGrp="1" noChangeAspect="1"/>
          </p:cNvPicPr>
          <p:nvPr>
            <p:ph idx="1"/>
          </p:nvPr>
        </p:nvPicPr>
        <p:blipFill>
          <a:blip r:embed="rId3"/>
          <a:srcRect t="-2377" b="-2377"/>
          <a:stretch>
            <a:fillRect/>
          </a:stretch>
        </p:blipFill>
        <p:spPr>
          <a:xfrm>
            <a:off x="228600" y="2027237"/>
            <a:ext cx="8229600" cy="4525963"/>
          </a:xfrm>
        </p:spPr>
      </p:pic>
      <p:sp>
        <p:nvSpPr>
          <p:cNvPr id="5" name="TextBox 4"/>
          <p:cNvSpPr txBox="1"/>
          <p:nvPr/>
        </p:nvSpPr>
        <p:spPr>
          <a:xfrm>
            <a:off x="7620000" y="4462046"/>
            <a:ext cx="1447800" cy="338554"/>
          </a:xfrm>
          <a:prstGeom prst="rect">
            <a:avLst/>
          </a:prstGeom>
          <a:noFill/>
        </p:spPr>
        <p:txBody>
          <a:bodyPr wrap="square" rtlCol="0">
            <a:spAutoFit/>
          </a:bodyPr>
          <a:lstStyle/>
          <a:p>
            <a:r>
              <a:rPr lang="en-US" sz="1600" dirty="0" smtClean="0"/>
              <a:t>Primal sketch</a:t>
            </a:r>
            <a:endParaRPr lang="en-US" sz="1600" dirty="0"/>
          </a:p>
        </p:txBody>
      </p:sp>
      <p:sp>
        <p:nvSpPr>
          <p:cNvPr id="6" name="TextBox 5"/>
          <p:cNvSpPr txBox="1"/>
          <p:nvPr/>
        </p:nvSpPr>
        <p:spPr>
          <a:xfrm>
            <a:off x="5943600" y="1981200"/>
            <a:ext cx="1447800" cy="338554"/>
          </a:xfrm>
          <a:prstGeom prst="rect">
            <a:avLst/>
          </a:prstGeom>
          <a:noFill/>
        </p:spPr>
        <p:txBody>
          <a:bodyPr wrap="square" rtlCol="0">
            <a:spAutoFit/>
          </a:bodyPr>
          <a:lstStyle/>
          <a:p>
            <a:r>
              <a:rPr lang="en-US" sz="1600" dirty="0" smtClean="0"/>
              <a:t>Abstractions</a:t>
            </a:r>
            <a:endParaRPr lang="en-US" sz="1600" dirty="0"/>
          </a:p>
        </p:txBody>
      </p:sp>
      <p:sp>
        <p:nvSpPr>
          <p:cNvPr id="7" name="TextBox 6"/>
          <p:cNvSpPr txBox="1"/>
          <p:nvPr/>
        </p:nvSpPr>
        <p:spPr>
          <a:xfrm>
            <a:off x="6096000" y="2709446"/>
            <a:ext cx="1447800" cy="338554"/>
          </a:xfrm>
          <a:prstGeom prst="rect">
            <a:avLst/>
          </a:prstGeom>
          <a:noFill/>
        </p:spPr>
        <p:txBody>
          <a:bodyPr wrap="square" rtlCol="0">
            <a:spAutoFit/>
          </a:bodyPr>
          <a:lstStyle/>
          <a:p>
            <a:r>
              <a:rPr lang="en-US" sz="1600" dirty="0" smtClean="0"/>
              <a:t>3D Model</a:t>
            </a:r>
            <a:endParaRPr lang="en-US" sz="1600" dirty="0"/>
          </a:p>
        </p:txBody>
      </p:sp>
      <p:sp>
        <p:nvSpPr>
          <p:cNvPr id="8" name="TextBox 7"/>
          <p:cNvSpPr txBox="1"/>
          <p:nvPr/>
        </p:nvSpPr>
        <p:spPr>
          <a:xfrm>
            <a:off x="7162800" y="3429000"/>
            <a:ext cx="1447800" cy="338554"/>
          </a:xfrm>
          <a:prstGeom prst="rect">
            <a:avLst/>
          </a:prstGeom>
          <a:noFill/>
        </p:spPr>
        <p:txBody>
          <a:bodyPr wrap="square" rtlCol="0">
            <a:spAutoFit/>
          </a:bodyPr>
          <a:lstStyle/>
          <a:p>
            <a:r>
              <a:rPr lang="en-US" sz="1600" dirty="0" smtClean="0"/>
              <a:t>2 1/2D sketch </a:t>
            </a:r>
            <a:endParaRPr lang="en-US" sz="1600" dirty="0"/>
          </a:p>
        </p:txBody>
      </p:sp>
      <p:sp>
        <p:nvSpPr>
          <p:cNvPr id="9" name="TextBox 8"/>
          <p:cNvSpPr txBox="1"/>
          <p:nvPr/>
        </p:nvSpPr>
        <p:spPr>
          <a:xfrm>
            <a:off x="6096000" y="3505200"/>
            <a:ext cx="1447800" cy="738664"/>
          </a:xfrm>
          <a:prstGeom prst="rect">
            <a:avLst/>
          </a:prstGeom>
          <a:noFill/>
        </p:spPr>
        <p:txBody>
          <a:bodyPr wrap="square" rtlCol="0">
            <a:spAutoFit/>
          </a:bodyPr>
          <a:lstStyle/>
          <a:p>
            <a:r>
              <a:rPr lang="en-US" sz="1400" dirty="0" smtClean="0"/>
              <a:t>Depth</a:t>
            </a:r>
          </a:p>
          <a:p>
            <a:r>
              <a:rPr lang="en-US" sz="1400" dirty="0" smtClean="0"/>
              <a:t>Orientation</a:t>
            </a:r>
          </a:p>
          <a:p>
            <a:r>
              <a:rPr lang="en-US" sz="1400" dirty="0" smtClean="0"/>
              <a:t>Occlusions</a:t>
            </a:r>
            <a:endParaRPr lang="en-US" sz="1400" dirty="0"/>
          </a:p>
        </p:txBody>
      </p:sp>
      <p:sp>
        <p:nvSpPr>
          <p:cNvPr id="10" name="TextBox 9"/>
          <p:cNvSpPr txBox="1"/>
          <p:nvPr/>
        </p:nvSpPr>
        <p:spPr>
          <a:xfrm>
            <a:off x="6096000" y="5833646"/>
            <a:ext cx="1447800" cy="338554"/>
          </a:xfrm>
          <a:prstGeom prst="rect">
            <a:avLst/>
          </a:prstGeom>
          <a:noFill/>
        </p:spPr>
        <p:txBody>
          <a:bodyPr wrap="square" rtlCol="0">
            <a:spAutoFit/>
          </a:bodyPr>
          <a:lstStyle/>
          <a:p>
            <a:r>
              <a:rPr lang="en-US" sz="1600" dirty="0" smtClean="0"/>
              <a:t>Features</a:t>
            </a:r>
            <a:endParaRPr lang="en-US" sz="1600" dirty="0"/>
          </a:p>
        </p:txBody>
      </p:sp>
      <p:sp>
        <p:nvSpPr>
          <p:cNvPr id="11" name="TextBox 10"/>
          <p:cNvSpPr txBox="1"/>
          <p:nvPr/>
        </p:nvSpPr>
        <p:spPr>
          <a:xfrm>
            <a:off x="7543800" y="5638800"/>
            <a:ext cx="1219200" cy="338554"/>
          </a:xfrm>
          <a:prstGeom prst="rect">
            <a:avLst/>
          </a:prstGeom>
          <a:noFill/>
        </p:spPr>
        <p:txBody>
          <a:bodyPr wrap="square" rtlCol="0">
            <a:spAutoFit/>
          </a:bodyPr>
          <a:lstStyle/>
          <a:p>
            <a:r>
              <a:rPr lang="en-US" sz="1600" dirty="0" smtClean="0"/>
              <a:t>Segments</a:t>
            </a:r>
            <a:endParaRPr lang="en-US" sz="1600" dirty="0"/>
          </a:p>
        </p:txBody>
      </p:sp>
      <p:cxnSp>
        <p:nvCxnSpPr>
          <p:cNvPr id="13" name="Straight Arrow Connector 12"/>
          <p:cNvCxnSpPr>
            <a:stCxn id="11" idx="0"/>
          </p:cNvCxnSpPr>
          <p:nvPr/>
        </p:nvCxnSpPr>
        <p:spPr>
          <a:xfrm rot="16200000" flipV="1">
            <a:off x="7467600" y="4953000"/>
            <a:ext cx="5334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Shading and Shadows also concerns us</a:t>
            </a:r>
            <a:endParaRPr lang="en-US" dirty="0"/>
          </a:p>
        </p:txBody>
      </p:sp>
      <p:pic>
        <p:nvPicPr>
          <p:cNvPr id="4" name="Content Placeholder 3" descr="roofTextures.pdf"/>
          <p:cNvPicPr>
            <a:picLocks noGrp="1" noChangeAspect="1"/>
          </p:cNvPicPr>
          <p:nvPr>
            <p:ph idx="1"/>
          </p:nvPr>
        </p:nvPicPr>
        <p:blipFill>
          <a:blip r:embed="rId3"/>
          <a:srcRect l="-37856" r="-37856"/>
          <a:stretch>
            <a:fillRect/>
          </a:stretch>
        </p:blipFill>
        <p:spPr/>
      </p:pic>
    </p:spTree>
    <p:extLst>
      <p:ext uri="{BB962C8B-B14F-4D97-AF65-F5344CB8AC3E}">
        <p14:creationId xmlns:p14="http://schemas.microsoft.com/office/powerpoint/2010/main" val="2485591207"/>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Mandatory assignment 1:</a:t>
            </a:r>
            <a:br>
              <a:rPr lang="en-US" dirty="0" smtClean="0"/>
            </a:br>
            <a:r>
              <a:rPr lang="en-US" dirty="0" smtClean="0"/>
              <a:t>Filtering and edge detection</a:t>
            </a:r>
            <a:endParaRPr lang="en-US" dirty="0"/>
          </a:p>
        </p:txBody>
      </p:sp>
      <p:sp>
        <p:nvSpPr>
          <p:cNvPr id="3" name="Content Placeholder 2"/>
          <p:cNvSpPr>
            <a:spLocks noGrp="1"/>
          </p:cNvSpPr>
          <p:nvPr>
            <p:ph idx="1"/>
          </p:nvPr>
        </p:nvSpPr>
        <p:spPr/>
        <p:txBody>
          <a:bodyPr/>
          <a:lstStyle/>
          <a:p>
            <a:r>
              <a:rPr lang="en-US" dirty="0" smtClean="0"/>
              <a:t>Get acquainted with basic filtering</a:t>
            </a:r>
          </a:p>
          <a:p>
            <a:r>
              <a:rPr lang="en-US" dirty="0" smtClean="0"/>
              <a:t>Extraction of most primitive features – edges. </a:t>
            </a:r>
          </a:p>
          <a:p>
            <a:r>
              <a:rPr lang="en-US" dirty="0" smtClean="0"/>
              <a:t>Assignment text available at </a:t>
            </a:r>
            <a:r>
              <a:rPr lang="en-US" dirty="0" err="1" smtClean="0"/>
              <a:t>Absalon</a:t>
            </a:r>
            <a:endParaRPr lang="en-US" dirty="0"/>
          </a:p>
        </p:txBody>
      </p:sp>
      <p:pic>
        <p:nvPicPr>
          <p:cNvPr id="4" name="Picture 3" descr="Img001_diffuse.tif"/>
          <p:cNvPicPr>
            <a:picLocks noChangeAspect="1"/>
          </p:cNvPicPr>
          <p:nvPr/>
        </p:nvPicPr>
        <p:blipFill>
          <a:blip r:embed="rId3"/>
          <a:stretch>
            <a:fillRect/>
          </a:stretch>
        </p:blipFill>
        <p:spPr>
          <a:xfrm>
            <a:off x="228600" y="3048000"/>
            <a:ext cx="4368800" cy="3276600"/>
          </a:xfrm>
          <a:prstGeom prst="rect">
            <a:avLst/>
          </a:prstGeom>
        </p:spPr>
      </p:pic>
      <p:pic>
        <p:nvPicPr>
          <p:cNvPr id="5" name="Picture 4" descr="houseed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127" y="2996952"/>
            <a:ext cx="5079873" cy="358720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of Computer Vision</a:t>
            </a:r>
            <a:endParaRPr lang="en-US" dirty="0"/>
          </a:p>
        </p:txBody>
      </p:sp>
      <p:sp>
        <p:nvSpPr>
          <p:cNvPr id="3" name="Content Placeholder 2"/>
          <p:cNvSpPr>
            <a:spLocks noGrp="1"/>
          </p:cNvSpPr>
          <p:nvPr>
            <p:ph idx="1"/>
          </p:nvPr>
        </p:nvSpPr>
        <p:spPr/>
        <p:txBody>
          <a:bodyPr/>
          <a:lstStyle/>
          <a:p>
            <a:r>
              <a:rPr lang="en-US" sz="2000" b="1" dirty="0" smtClean="0"/>
              <a:t>Kims definition: </a:t>
            </a:r>
            <a:r>
              <a:rPr lang="en-US" sz="2000" dirty="0" smtClean="0"/>
              <a:t>The design of algorithms for interpreting visual data by mimicking the human visual perceptual system.</a:t>
            </a:r>
          </a:p>
          <a:p>
            <a:pPr>
              <a:buNone/>
            </a:pPr>
            <a:r>
              <a:rPr lang="en-US" sz="2000" dirty="0" smtClean="0"/>
              <a:t>Alternatives:</a:t>
            </a:r>
            <a:endParaRPr lang="en-US" dirty="0" smtClean="0"/>
          </a:p>
          <a:p>
            <a:r>
              <a:rPr lang="en-US" sz="2000" b="1" dirty="0" smtClean="0"/>
              <a:t>McGraw-Hill Science &amp; Technology Dict.: </a:t>
            </a:r>
            <a:r>
              <a:rPr lang="en-US" sz="2000" dirty="0" smtClean="0"/>
              <a:t>The use of digital computer techniques to extract, characterize, and interpret information in visual images of a three-dimensional world.</a:t>
            </a:r>
            <a:r>
              <a:rPr lang="en-US" dirty="0" smtClean="0"/>
              <a:t> </a:t>
            </a:r>
          </a:p>
          <a:p>
            <a:r>
              <a:rPr lang="en-US" sz="2000" b="1" dirty="0" smtClean="0"/>
              <a:t>Wikipedia: </a:t>
            </a:r>
            <a:r>
              <a:rPr lang="en-US" sz="2000" dirty="0" smtClean="0"/>
              <a:t>As a scientific discipline, computer vision is concerned with the theory behind artificial systems that extract information from images. The image data can take many forms, such as video sequences, views from multiple cameras, or multi-dimensional data from a medical scanner.</a:t>
            </a:r>
            <a:endParaRPr lang="en-US" dirty="0" smtClean="0"/>
          </a:p>
          <a:p>
            <a:r>
              <a:rPr lang="en-US" sz="2000" b="1" dirty="0" smtClean="0"/>
              <a:t>thefreedictionary.com: </a:t>
            </a:r>
            <a:r>
              <a:rPr lang="en-US" sz="2000" dirty="0" smtClean="0"/>
              <a:t>Field of </a:t>
            </a:r>
            <a:r>
              <a:rPr lang="en-US" sz="2000" dirty="0" smtClean="0">
                <a:hlinkClick r:id="rId3" tooltip="robotics"/>
              </a:rPr>
              <a:t>robotics</a:t>
            </a:r>
            <a:r>
              <a:rPr lang="en-US" sz="2000" dirty="0" smtClean="0"/>
              <a:t> in which programs attempt to identify objects represented in digitized images provided by video cameras, thus enabling robots to “see.”</a:t>
            </a:r>
            <a:endParaRPr lang="en-US" dirty="0" smtClean="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Examples of computer vision problems</a:t>
            </a:r>
          </a:p>
          <a:p>
            <a:r>
              <a:rPr lang="en-US" dirty="0" smtClean="0"/>
              <a:t>Image formation:</a:t>
            </a:r>
          </a:p>
          <a:p>
            <a:pPr lvl="1"/>
            <a:r>
              <a:rPr lang="en-US" dirty="0" smtClean="0"/>
              <a:t>Pinhole camera model</a:t>
            </a:r>
          </a:p>
          <a:p>
            <a:pPr lvl="1"/>
            <a:r>
              <a:rPr lang="en-US" dirty="0" smtClean="0"/>
              <a:t>We skip models for lenses</a:t>
            </a:r>
          </a:p>
          <a:p>
            <a:pPr lvl="1"/>
            <a:r>
              <a:rPr lang="en-US" dirty="0" smtClean="0"/>
              <a:t>The human eye </a:t>
            </a:r>
            <a:r>
              <a:rPr lang="en-US" dirty="0"/>
              <a:t>i</a:t>
            </a:r>
            <a:r>
              <a:rPr lang="en-US" dirty="0" smtClean="0"/>
              <a:t>s a “camera”</a:t>
            </a:r>
          </a:p>
          <a:p>
            <a:r>
              <a:rPr lang="en-US" dirty="0" smtClean="0"/>
              <a:t>Image representation:</a:t>
            </a:r>
          </a:p>
          <a:p>
            <a:pPr lvl="1"/>
            <a:r>
              <a:rPr lang="en-US" dirty="0" smtClean="0"/>
              <a:t>At the bottom: Digital images as an array of pixels</a:t>
            </a:r>
          </a:p>
          <a:p>
            <a:pPr lvl="1"/>
            <a:r>
              <a:rPr lang="en-US" dirty="0" smtClean="0"/>
              <a:t>Marr’s layers of </a:t>
            </a:r>
            <a:r>
              <a:rPr lang="en-US" dirty="0" smtClean="0"/>
              <a:t>abstraction</a:t>
            </a:r>
            <a:endParaRPr lang="en-US" dirty="0"/>
          </a:p>
          <a:p>
            <a:pPr marL="57150" indent="0">
              <a:buNone/>
            </a:pPr>
            <a:endParaRPr lang="en-US" dirty="0"/>
          </a:p>
          <a:p>
            <a:pPr marL="57150" indent="0">
              <a:buNone/>
            </a:pPr>
            <a:r>
              <a:rPr lang="en-US" sz="2000" dirty="0" smtClean="0">
                <a:solidFill>
                  <a:srgbClr val="000090"/>
                </a:solidFill>
              </a:rPr>
              <a:t>Wednesday, you will refresh your knowledge on linear algebra and learn new tricks enabling non-trivial </a:t>
            </a:r>
            <a:r>
              <a:rPr lang="en-US" sz="2000" dirty="0" smtClean="0">
                <a:solidFill>
                  <a:srgbClr val="000090"/>
                </a:solidFill>
              </a:rPr>
              <a:t>computer vision</a:t>
            </a:r>
            <a:endParaRPr lang="en-US" sz="2000" dirty="0">
              <a:solidFill>
                <a:srgbClr val="000090"/>
              </a:solidFill>
            </a:endParaRPr>
          </a:p>
        </p:txBody>
      </p:sp>
    </p:spTree>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Tentative plan for lectures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440889215"/>
              </p:ext>
            </p:extLst>
          </p:nvPr>
        </p:nvGraphicFramePr>
        <p:xfrm>
          <a:off x="457200" y="2057400"/>
          <a:ext cx="8229600" cy="4389120"/>
        </p:xfrm>
        <a:graphic>
          <a:graphicData uri="http://schemas.openxmlformats.org/drawingml/2006/table">
            <a:tbl>
              <a:tblPr firstRow="1" bandRow="1">
                <a:tableStyleId>{5C22544A-7EE6-4342-B048-85BDC9FD1C3A}</a:tableStyleId>
              </a:tblPr>
              <a:tblGrid>
                <a:gridCol w="990600"/>
                <a:gridCol w="7239000"/>
              </a:tblGrid>
              <a:tr h="370840">
                <a:tc>
                  <a:txBody>
                    <a:bodyPr/>
                    <a:lstStyle/>
                    <a:p>
                      <a:pPr algn="ctr"/>
                      <a:r>
                        <a:rPr lang="en-US" sz="2400" dirty="0" smtClean="0"/>
                        <a:t>Week</a:t>
                      </a:r>
                      <a:endParaRPr lang="en-US" sz="2400" dirty="0"/>
                    </a:p>
                  </a:txBody>
                  <a:tcPr/>
                </a:tc>
                <a:tc>
                  <a:txBody>
                    <a:bodyPr/>
                    <a:lstStyle/>
                    <a:p>
                      <a:r>
                        <a:rPr lang="en-US" sz="2400" dirty="0" smtClean="0"/>
                        <a:t>Content</a:t>
                      </a:r>
                      <a:endParaRPr lang="en-US" sz="2400" dirty="0"/>
                    </a:p>
                  </a:txBody>
                  <a:tcPr/>
                </a:tc>
              </a:tr>
              <a:tr h="370840">
                <a:tc>
                  <a:txBody>
                    <a:bodyPr/>
                    <a:lstStyle/>
                    <a:p>
                      <a:pPr algn="ctr"/>
                      <a:r>
                        <a:rPr lang="en-US" sz="2400" dirty="0" smtClean="0"/>
                        <a:t>47</a:t>
                      </a:r>
                      <a:endParaRPr lang="en-US" sz="2400" dirty="0"/>
                    </a:p>
                  </a:txBody>
                  <a:tcPr/>
                </a:tc>
                <a:tc>
                  <a:txBody>
                    <a:bodyPr/>
                    <a:lstStyle/>
                    <a:p>
                      <a:r>
                        <a:rPr lang="en-US" sz="2400" dirty="0" smtClean="0"/>
                        <a:t>Filtering,</a:t>
                      </a:r>
                      <a:r>
                        <a:rPr lang="en-US" sz="2400" baseline="0" dirty="0" smtClean="0"/>
                        <a:t> Linear algebra </a:t>
                      </a:r>
                      <a:endParaRPr lang="en-US" sz="2400" dirty="0"/>
                    </a:p>
                  </a:txBody>
                  <a:tcPr/>
                </a:tc>
              </a:tr>
              <a:tr h="370840">
                <a:tc>
                  <a:txBody>
                    <a:bodyPr/>
                    <a:lstStyle/>
                    <a:p>
                      <a:pPr algn="ctr"/>
                      <a:r>
                        <a:rPr lang="en-US" sz="2400" dirty="0" smtClean="0"/>
                        <a:t>48</a:t>
                      </a:r>
                      <a:endParaRPr lang="en-US" sz="2400" dirty="0"/>
                    </a:p>
                  </a:txBody>
                  <a:tcPr/>
                </a:tc>
                <a:tc>
                  <a:txBody>
                    <a:bodyPr/>
                    <a:lstStyle/>
                    <a:p>
                      <a:r>
                        <a:rPr lang="en-US" sz="2400" dirty="0" smtClean="0"/>
                        <a:t>Image processing,</a:t>
                      </a:r>
                      <a:r>
                        <a:rPr lang="en-US" sz="2400" baseline="0" dirty="0" smtClean="0"/>
                        <a:t> </a:t>
                      </a:r>
                      <a:r>
                        <a:rPr lang="en-US" sz="2400" dirty="0" smtClean="0"/>
                        <a:t>Features</a:t>
                      </a:r>
                      <a:endParaRPr lang="en-US" sz="2400" dirty="0"/>
                    </a:p>
                  </a:txBody>
                  <a:tcPr/>
                </a:tc>
              </a:tr>
              <a:tr h="370840">
                <a:tc>
                  <a:txBody>
                    <a:bodyPr/>
                    <a:lstStyle/>
                    <a:p>
                      <a:pPr algn="ctr"/>
                      <a:r>
                        <a:rPr lang="en-US" sz="2400" dirty="0" smtClean="0"/>
                        <a:t>49</a:t>
                      </a:r>
                      <a:endParaRPr lang="en-US" sz="2400" dirty="0"/>
                    </a:p>
                  </a:txBody>
                  <a:tcPr/>
                </a:tc>
                <a:tc>
                  <a:txBody>
                    <a:bodyPr/>
                    <a:lstStyle/>
                    <a:p>
                      <a:r>
                        <a:rPr lang="en-US" sz="2400" dirty="0" smtClean="0"/>
                        <a:t>Descriptors, B</a:t>
                      </a:r>
                      <a:r>
                        <a:rPr lang="en-US" sz="2400" baseline="0" dirty="0" smtClean="0"/>
                        <a:t>asic statistics</a:t>
                      </a:r>
                      <a:endParaRPr lang="en-US" sz="2400" dirty="0"/>
                    </a:p>
                  </a:txBody>
                  <a:tcPr/>
                </a:tc>
              </a:tr>
              <a:tr h="370840">
                <a:tc>
                  <a:txBody>
                    <a:bodyPr/>
                    <a:lstStyle/>
                    <a:p>
                      <a:pPr algn="ctr"/>
                      <a:r>
                        <a:rPr lang="en-US" sz="2400" dirty="0" smtClean="0"/>
                        <a:t>50</a:t>
                      </a:r>
                      <a:endParaRPr lang="en-US" sz="2400" dirty="0"/>
                    </a:p>
                  </a:txBody>
                  <a:tcPr/>
                </a:tc>
                <a:tc>
                  <a:txBody>
                    <a:bodyPr/>
                    <a:lstStyle/>
                    <a:p>
                      <a:r>
                        <a:rPr lang="en-US" sz="2400" dirty="0" smtClean="0"/>
                        <a:t>Content-Based</a:t>
                      </a:r>
                      <a:r>
                        <a:rPr lang="en-US" sz="2400" baseline="0" dirty="0" smtClean="0"/>
                        <a:t> Image Retrieval (CBIR), Segmentation </a:t>
                      </a:r>
                      <a:endParaRPr lang="en-US" sz="2400" dirty="0"/>
                    </a:p>
                  </a:txBody>
                  <a:tcPr/>
                </a:tc>
              </a:tr>
              <a:tr h="370840">
                <a:tc>
                  <a:txBody>
                    <a:bodyPr/>
                    <a:lstStyle/>
                    <a:p>
                      <a:pPr algn="ctr"/>
                      <a:r>
                        <a:rPr lang="en-US" sz="2400" dirty="0" smtClean="0"/>
                        <a:t>51</a:t>
                      </a:r>
                      <a:endParaRPr lang="en-US" sz="2400" dirty="0"/>
                    </a:p>
                  </a:txBody>
                  <a:tcPr/>
                </a:tc>
                <a:tc>
                  <a:txBody>
                    <a:bodyPr/>
                    <a:lstStyle/>
                    <a:p>
                      <a:r>
                        <a:rPr lang="en-US" sz="2400" dirty="0" smtClean="0"/>
                        <a:t>Cameras,</a:t>
                      </a:r>
                      <a:r>
                        <a:rPr lang="en-US" sz="2400" baseline="0" dirty="0" smtClean="0"/>
                        <a:t> projections, Image formation, </a:t>
                      </a:r>
                    </a:p>
                    <a:p>
                      <a:r>
                        <a:rPr lang="en-US" sz="2400" baseline="0" dirty="0" smtClean="0"/>
                        <a:t>Photometric stereo</a:t>
                      </a:r>
                      <a:endParaRPr lang="en-US" sz="2400" dirty="0"/>
                    </a:p>
                  </a:txBody>
                  <a:tcPr/>
                </a:tc>
              </a:tr>
              <a:tr h="370840">
                <a:tc>
                  <a:txBody>
                    <a:bodyPr/>
                    <a:lstStyle/>
                    <a:p>
                      <a:pPr algn="ctr"/>
                      <a:r>
                        <a:rPr lang="en-US" sz="2400" dirty="0" smtClean="0"/>
                        <a:t>1</a:t>
                      </a:r>
                      <a:endParaRPr lang="en-US" sz="2400" dirty="0"/>
                    </a:p>
                  </a:txBody>
                  <a:tcPr/>
                </a:tc>
                <a:tc>
                  <a:txBody>
                    <a:bodyPr/>
                    <a:lstStyle/>
                    <a:p>
                      <a:r>
                        <a:rPr lang="en-US" sz="2400" dirty="0" smtClean="0"/>
                        <a:t>Stereo</a:t>
                      </a:r>
                      <a:r>
                        <a:rPr lang="en-US" sz="2400" baseline="0" dirty="0" smtClean="0"/>
                        <a:t> Vision, 3D reconstructions</a:t>
                      </a:r>
                      <a:endParaRPr lang="en-US" sz="2400" dirty="0"/>
                    </a:p>
                  </a:txBody>
                  <a:tcPr/>
                </a:tc>
              </a:tr>
              <a:tr h="370840">
                <a:tc>
                  <a:txBody>
                    <a:bodyPr/>
                    <a:lstStyle/>
                    <a:p>
                      <a:pPr algn="ctr"/>
                      <a:r>
                        <a:rPr lang="en-US" sz="2400" dirty="0" smtClean="0"/>
                        <a:t>2</a:t>
                      </a:r>
                      <a:endParaRPr lang="en-US" sz="2400" dirty="0"/>
                    </a:p>
                  </a:txBody>
                  <a:tcPr/>
                </a:tc>
                <a:tc>
                  <a:txBody>
                    <a:bodyPr/>
                    <a:lstStyle/>
                    <a:p>
                      <a:r>
                        <a:rPr lang="en-US" sz="2400" dirty="0" smtClean="0"/>
                        <a:t>Tracking</a:t>
                      </a:r>
                      <a:endParaRPr lang="en-US" sz="2400" dirty="0"/>
                    </a:p>
                  </a:txBody>
                  <a:tcPr/>
                </a:tc>
              </a:tr>
            </a:tbl>
          </a:graphicData>
        </a:graphic>
      </p:graphicFrame>
    </p:spTree>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When and where?</a:t>
            </a:r>
            <a:endParaRPr lang="en-US" dirty="0"/>
          </a:p>
        </p:txBody>
      </p:sp>
      <p:sp>
        <p:nvSpPr>
          <p:cNvPr id="7" name="Content Placeholder 6"/>
          <p:cNvSpPr>
            <a:spLocks noGrp="1"/>
          </p:cNvSpPr>
          <p:nvPr>
            <p:ph idx="1"/>
          </p:nvPr>
        </p:nvSpPr>
        <p:spPr/>
        <p:txBody>
          <a:bodyPr/>
          <a:lstStyle/>
          <a:p>
            <a:pPr>
              <a:buNone/>
            </a:pPr>
            <a:r>
              <a:rPr lang="en-US" dirty="0" smtClean="0"/>
              <a:t>Lectures:</a:t>
            </a:r>
          </a:p>
          <a:p>
            <a:r>
              <a:rPr lang="en-US" dirty="0" smtClean="0"/>
              <a:t>Mondays 13:15 – 15:00 in Large Auditorium [NEXT] (Nørre allé 53)</a:t>
            </a:r>
          </a:p>
          <a:p>
            <a:endParaRPr lang="en-US" dirty="0" smtClean="0"/>
          </a:p>
          <a:p>
            <a:r>
              <a:rPr lang="en-US" dirty="0" smtClean="0"/>
              <a:t>Wednesdays 10:15 – 12:00 in Auditorium 2 [HCØ] (Universitetsparken 5)</a:t>
            </a:r>
          </a:p>
          <a:p>
            <a:pPr>
              <a:buNone/>
            </a:pPr>
            <a:endParaRPr lang="en-US" dirty="0" smtClean="0"/>
          </a:p>
          <a:p>
            <a:pPr>
              <a:buNone/>
            </a:pPr>
            <a:r>
              <a:rPr lang="en-US" dirty="0" smtClean="0"/>
              <a:t>Exercises:</a:t>
            </a:r>
          </a:p>
          <a:p>
            <a:r>
              <a:rPr lang="en-US" dirty="0" smtClean="0"/>
              <a:t>Room A107 (team 1) and A110 (team 2) at HCØ.  TA will multiplex.  You will work individually and in groups with mandatory assignments</a:t>
            </a:r>
            <a:r>
              <a:rPr lang="en-US" dirty="0" smtClean="0"/>
              <a:t>. Remember to bring your laptop.</a:t>
            </a:r>
            <a:endParaRPr lang="en-US" dirty="0" smtClean="0"/>
          </a:p>
          <a:p>
            <a:pPr>
              <a:buNone/>
            </a:pPr>
            <a:endParaRPr lang="en-US" dirty="0" smtClean="0"/>
          </a:p>
          <a:p>
            <a:endParaRPr lang="en-US" dirty="0"/>
          </a:p>
        </p:txBody>
      </p:sp>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Mandatory assignments</a:t>
            </a:r>
          </a:p>
        </p:txBody>
      </p:sp>
      <p:sp>
        <p:nvSpPr>
          <p:cNvPr id="27651" name="Rectangle 3"/>
          <p:cNvSpPr>
            <a:spLocks noGrp="1" noChangeArrowheads="1"/>
          </p:cNvSpPr>
          <p:nvPr>
            <p:ph type="body" idx="1"/>
          </p:nvPr>
        </p:nvSpPr>
        <p:spPr/>
        <p:txBody>
          <a:bodyPr/>
          <a:lstStyle/>
          <a:p>
            <a:pPr eaLnBrk="1" hangingPunct="1">
              <a:buFontTx/>
              <a:buNone/>
            </a:pPr>
            <a:r>
              <a:rPr lang="en-US" b="1" dirty="0"/>
              <a:t>The course includes</a:t>
            </a:r>
            <a:r>
              <a:rPr lang="en-US" b="1" dirty="0" smtClean="0"/>
              <a:t> 4 </a:t>
            </a:r>
            <a:r>
              <a:rPr lang="en-US" b="1" dirty="0"/>
              <a:t>mandatory assignments</a:t>
            </a:r>
            <a:r>
              <a:rPr lang="en-US" b="1" dirty="0" smtClean="0"/>
              <a:t>:</a:t>
            </a:r>
          </a:p>
          <a:p>
            <a:pPr eaLnBrk="1" hangingPunct="1">
              <a:buFontTx/>
              <a:buNone/>
            </a:pPr>
            <a:endParaRPr lang="en-US" b="1" dirty="0"/>
          </a:p>
          <a:p>
            <a:pPr eaLnBrk="1" hangingPunct="1">
              <a:lnSpc>
                <a:spcPct val="110000"/>
              </a:lnSpc>
            </a:pPr>
            <a:r>
              <a:rPr lang="en-US" dirty="0"/>
              <a:t>A mix of theoretical and practical problems</a:t>
            </a:r>
          </a:p>
          <a:p>
            <a:pPr eaLnBrk="1" hangingPunct="1">
              <a:lnSpc>
                <a:spcPct val="110000"/>
              </a:lnSpc>
            </a:pPr>
            <a:r>
              <a:rPr lang="en-US" dirty="0"/>
              <a:t>You have </a:t>
            </a:r>
            <a:r>
              <a:rPr lang="en-US" dirty="0" smtClean="0"/>
              <a:t>about two </a:t>
            </a:r>
            <a:r>
              <a:rPr lang="en-US" dirty="0"/>
              <a:t>weeks to solve each of them</a:t>
            </a:r>
          </a:p>
          <a:p>
            <a:pPr eaLnBrk="1" hangingPunct="1">
              <a:lnSpc>
                <a:spcPct val="110000"/>
              </a:lnSpc>
            </a:pPr>
            <a:r>
              <a:rPr lang="en-US" dirty="0" smtClean="0"/>
              <a:t>The n</a:t>
            </a:r>
            <a:r>
              <a:rPr lang="en-US" dirty="0" smtClean="0"/>
              <a:t>ecessary </a:t>
            </a:r>
            <a:r>
              <a:rPr lang="en-US" dirty="0"/>
              <a:t>theory will be presented at lectures</a:t>
            </a:r>
          </a:p>
          <a:p>
            <a:pPr eaLnBrk="1" hangingPunct="1">
              <a:lnSpc>
                <a:spcPct val="110000"/>
              </a:lnSpc>
            </a:pPr>
            <a:r>
              <a:rPr lang="en-US" dirty="0"/>
              <a:t>The solutions</a:t>
            </a:r>
            <a:r>
              <a:rPr lang="en-US" dirty="0" smtClean="0"/>
              <a:t> must </a:t>
            </a:r>
            <a:r>
              <a:rPr lang="en-US" dirty="0"/>
              <a:t>be made </a:t>
            </a:r>
            <a:r>
              <a:rPr lang="en-US" dirty="0" smtClean="0"/>
              <a:t>individually and some in groups</a:t>
            </a:r>
          </a:p>
          <a:p>
            <a:pPr eaLnBrk="1" hangingPunct="1">
              <a:lnSpc>
                <a:spcPct val="110000"/>
              </a:lnSpc>
            </a:pPr>
            <a:r>
              <a:rPr lang="en-US" dirty="0" smtClean="0"/>
              <a:t>You can get help during the lectures and exercise class</a:t>
            </a:r>
          </a:p>
          <a:p>
            <a:pPr>
              <a:lnSpc>
                <a:spcPct val="110000"/>
              </a:lnSpc>
            </a:pPr>
            <a:r>
              <a:rPr lang="en-US" dirty="0" smtClean="0"/>
              <a:t>You </a:t>
            </a:r>
            <a:r>
              <a:rPr lang="en-US" dirty="0" smtClean="0"/>
              <a:t>are encouraged to use the discussion </a:t>
            </a:r>
            <a:r>
              <a:rPr lang="en-US" dirty="0" smtClean="0"/>
              <a:t>forum</a:t>
            </a:r>
          </a:p>
          <a:p>
            <a:pPr marL="0" indent="0" eaLnBrk="1" hangingPunct="1">
              <a:buNone/>
            </a:pPr>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Students Prerequisites</a:t>
            </a:r>
            <a:endParaRPr lang="en-US" dirty="0"/>
          </a:p>
        </p:txBody>
      </p:sp>
      <p:sp>
        <p:nvSpPr>
          <p:cNvPr id="22531" name="Rectangle 3"/>
          <p:cNvSpPr>
            <a:spLocks noGrp="1" noChangeArrowheads="1"/>
          </p:cNvSpPr>
          <p:nvPr>
            <p:ph type="body" idx="1"/>
          </p:nvPr>
        </p:nvSpPr>
        <p:spPr/>
        <p:txBody>
          <a:bodyPr/>
          <a:lstStyle/>
          <a:p>
            <a:r>
              <a:rPr lang="en-US" dirty="0" smtClean="0"/>
              <a:t>This course is offered on the M.Sc. educations in </a:t>
            </a:r>
            <a:br>
              <a:rPr lang="en-US" dirty="0" smtClean="0"/>
            </a:br>
            <a:r>
              <a:rPr lang="en-US" dirty="0" smtClean="0"/>
              <a:t>It &amp; Cognition and Computer Science.</a:t>
            </a:r>
          </a:p>
          <a:p>
            <a:pPr eaLnBrk="1" hangingPunct="1">
              <a:buFontTx/>
              <a:buNone/>
            </a:pPr>
            <a:endParaRPr lang="en-US" dirty="0" smtClean="0"/>
          </a:p>
          <a:p>
            <a:pPr eaLnBrk="1" hangingPunct="1">
              <a:buFontTx/>
              <a:buNone/>
            </a:pPr>
            <a:r>
              <a:rPr lang="en-US" dirty="0" smtClean="0"/>
              <a:t>We </a:t>
            </a:r>
            <a:r>
              <a:rPr lang="en-US" dirty="0"/>
              <a:t>assume that you know:</a:t>
            </a:r>
            <a:endParaRPr lang="en-US" dirty="0" smtClean="0"/>
          </a:p>
          <a:p>
            <a:pPr eaLnBrk="1" hangingPunct="1"/>
            <a:r>
              <a:rPr lang="en-US" dirty="0" smtClean="0"/>
              <a:t>Programming </a:t>
            </a:r>
            <a:r>
              <a:rPr lang="en-US" dirty="0"/>
              <a:t>at </a:t>
            </a:r>
            <a:r>
              <a:rPr lang="en-US" dirty="0" smtClean="0"/>
              <a:t>a basic </a:t>
            </a:r>
            <a:r>
              <a:rPr lang="en-US" dirty="0"/>
              <a:t>level </a:t>
            </a:r>
            <a:r>
              <a:rPr lang="en-US" dirty="0" smtClean="0"/>
              <a:t>(</a:t>
            </a:r>
            <a:r>
              <a:rPr lang="en-US" dirty="0"/>
              <a:t>e</a:t>
            </a:r>
            <a:r>
              <a:rPr lang="en-US" dirty="0" smtClean="0"/>
              <a:t>ither Python, Matlab, </a:t>
            </a:r>
            <a:r>
              <a:rPr lang="en-US" dirty="0"/>
              <a:t>or C/C+</a:t>
            </a:r>
            <a:r>
              <a:rPr lang="en-US" dirty="0" smtClean="0"/>
              <a:t>+)</a:t>
            </a:r>
          </a:p>
          <a:p>
            <a:pPr eaLnBrk="1" hangingPunct="1"/>
            <a:endParaRPr lang="en-US" dirty="0" smtClean="0"/>
          </a:p>
          <a:p>
            <a:pPr eaLnBrk="1" hangingPunct="1">
              <a:buNone/>
            </a:pPr>
            <a:endParaRPr lang="en-US" dirty="0" smtClean="0"/>
          </a:p>
          <a:p>
            <a:pPr eaLnBrk="1" hangingPunct="1">
              <a:buFontTx/>
              <a:buNone/>
            </a:pPr>
            <a:endParaRPr lang="en-US" dirty="0"/>
          </a:p>
          <a:p>
            <a:pPr eaLnBrk="1" hangingPunct="1">
              <a:buFontTx/>
              <a:buNone/>
            </a:pPr>
            <a:endParaRPr lang="en-US" dirty="0"/>
          </a:p>
        </p:txBody>
      </p:sp>
      <p:sp>
        <p:nvSpPr>
          <p:cNvPr id="4" name="TextBox 3"/>
          <p:cNvSpPr txBox="1">
            <a:spLocks noChangeArrowheads="1"/>
          </p:cNvSpPr>
          <p:nvPr/>
        </p:nvSpPr>
        <p:spPr bwMode="auto">
          <a:xfrm>
            <a:off x="457200" y="4419600"/>
            <a:ext cx="8229600" cy="1846659"/>
          </a:xfrm>
          <a:prstGeom prst="rect">
            <a:avLst/>
          </a:prstGeom>
          <a:noFill/>
          <a:ln w="9525">
            <a:noFill/>
            <a:miter lim="800000"/>
            <a:headEnd/>
            <a:tailEnd/>
          </a:ln>
        </p:spPr>
        <p:txBody>
          <a:bodyPr>
            <a:prstTxWarp prst="textNoShape">
              <a:avLst/>
            </a:prstTxWarp>
            <a:spAutoFit/>
          </a:bodyPr>
          <a:lstStyle/>
          <a:p>
            <a:r>
              <a:rPr lang="en-US" sz="2400" dirty="0">
                <a:ea typeface="ＭＳ Ｐゴシック" charset="-128"/>
                <a:cs typeface="ＭＳ Ｐゴシック" charset="-128"/>
              </a:rPr>
              <a:t>Be aware:</a:t>
            </a:r>
            <a:r>
              <a:rPr lang="en-US" sz="2400" dirty="0" smtClean="0">
                <a:ea typeface="ＭＳ Ｐゴシック" charset="-128"/>
                <a:cs typeface="ＭＳ Ｐゴシック" charset="-128"/>
              </a:rPr>
              <a:t> </a:t>
            </a:r>
          </a:p>
          <a:p>
            <a:pPr>
              <a:buFont typeface="Arial"/>
              <a:buChar char="•"/>
            </a:pPr>
            <a:r>
              <a:rPr lang="en-US" sz="2400" dirty="0" smtClean="0">
                <a:ea typeface="ＭＳ Ｐゴシック" charset="-128"/>
                <a:cs typeface="ＭＳ Ｐゴシック" charset="-128"/>
              </a:rPr>
              <a:t> You </a:t>
            </a:r>
            <a:r>
              <a:rPr lang="en-US" sz="2400" dirty="0">
                <a:ea typeface="ＭＳ Ｐゴシック" charset="-128"/>
                <a:cs typeface="ＭＳ Ｐゴシック" charset="-128"/>
              </a:rPr>
              <a:t>are a mixed crowd with different backgrounds! </a:t>
            </a:r>
          </a:p>
          <a:p>
            <a:pPr>
              <a:buFont typeface="Arial" charset="0"/>
              <a:buChar char="•"/>
            </a:pPr>
            <a:r>
              <a:rPr lang="en-US" sz="2400" dirty="0">
                <a:ea typeface="ＭＳ Ｐゴシック" charset="-128"/>
                <a:cs typeface="ＭＳ Ｐゴシック" charset="-128"/>
              </a:rPr>
              <a:t> There might be parts </a:t>
            </a:r>
            <a:r>
              <a:rPr lang="en-US" sz="2400" dirty="0" smtClean="0">
                <a:ea typeface="ＭＳ Ｐゴシック" charset="-128"/>
                <a:cs typeface="ＭＳ Ｐゴシック" charset="-128"/>
              </a:rPr>
              <a:t>you will </a:t>
            </a:r>
            <a:r>
              <a:rPr lang="en-US" sz="2400" dirty="0">
                <a:ea typeface="ＭＳ Ｐゴシック" charset="-128"/>
                <a:cs typeface="ＭＳ Ｐゴシック" charset="-128"/>
              </a:rPr>
              <a:t>find trivial and other parts you won’t.</a:t>
            </a:r>
          </a:p>
          <a:p>
            <a:endParaRPr lang="en-US"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to other DIKU courses</a:t>
            </a:r>
            <a:endParaRPr lang="en-US" dirty="0"/>
          </a:p>
        </p:txBody>
      </p:sp>
      <p:sp>
        <p:nvSpPr>
          <p:cNvPr id="3" name="Content Placeholder 2"/>
          <p:cNvSpPr>
            <a:spLocks noGrp="1"/>
          </p:cNvSpPr>
          <p:nvPr>
            <p:ph idx="1"/>
          </p:nvPr>
        </p:nvSpPr>
        <p:spPr/>
        <p:txBody>
          <a:bodyPr/>
          <a:lstStyle/>
          <a:p>
            <a:r>
              <a:rPr lang="en-US" sz="1600" b="1" dirty="0" smtClean="0"/>
              <a:t>Signal and image processing</a:t>
            </a:r>
            <a:r>
              <a:rPr lang="en-US" sz="1600" dirty="0" smtClean="0"/>
              <a:t>, Q3</a:t>
            </a:r>
          </a:p>
          <a:p>
            <a:pPr lvl="1"/>
            <a:r>
              <a:rPr lang="en-US" sz="1600" dirty="0" smtClean="0"/>
              <a:t>Extremely useful for CS-students, but not a requirement for this course</a:t>
            </a:r>
          </a:p>
          <a:p>
            <a:r>
              <a:rPr lang="en-US" sz="1600" b="1" dirty="0" smtClean="0"/>
              <a:t>Machine learning</a:t>
            </a:r>
            <a:r>
              <a:rPr lang="en-US" sz="1600" dirty="0" smtClean="0"/>
              <a:t>, Q2</a:t>
            </a:r>
          </a:p>
          <a:p>
            <a:pPr lvl="1"/>
            <a:r>
              <a:rPr lang="en-US" sz="1600" dirty="0" smtClean="0"/>
              <a:t>Excellent companion course for CS-students</a:t>
            </a:r>
          </a:p>
          <a:p>
            <a:r>
              <a:rPr lang="en-US" sz="1600" b="1" dirty="0" smtClean="0"/>
              <a:t>Data analysis methods</a:t>
            </a:r>
            <a:r>
              <a:rPr lang="en-US" sz="1600" dirty="0" smtClean="0"/>
              <a:t>, Q3</a:t>
            </a:r>
          </a:p>
          <a:p>
            <a:pPr lvl="1"/>
            <a:r>
              <a:rPr lang="en-US" sz="1600" dirty="0" smtClean="0"/>
              <a:t>New ML-course for non-CS-students</a:t>
            </a:r>
          </a:p>
          <a:p>
            <a:r>
              <a:rPr lang="en-US" sz="1600" b="1" dirty="0" smtClean="0"/>
              <a:t>Medical image analysis</a:t>
            </a:r>
            <a:r>
              <a:rPr lang="en-US" sz="1600" dirty="0" smtClean="0"/>
              <a:t>, Q1</a:t>
            </a:r>
          </a:p>
          <a:p>
            <a:pPr lvl="1"/>
            <a:r>
              <a:rPr lang="en-US" sz="1600" dirty="0" smtClean="0"/>
              <a:t>Related topic</a:t>
            </a:r>
          </a:p>
          <a:p>
            <a:r>
              <a:rPr lang="en-US" sz="1600" b="1" dirty="0" smtClean="0"/>
              <a:t>Numerical optimization</a:t>
            </a:r>
            <a:r>
              <a:rPr lang="en-US" sz="1600" dirty="0" smtClean="0"/>
              <a:t>, Q3</a:t>
            </a:r>
          </a:p>
          <a:p>
            <a:pPr lvl="1"/>
            <a:r>
              <a:rPr lang="en-US" sz="1600" dirty="0"/>
              <a:t>F</a:t>
            </a:r>
            <a:r>
              <a:rPr lang="en-US" sz="1600" dirty="0" smtClean="0"/>
              <a:t>oundation in optimization techniques</a:t>
            </a:r>
          </a:p>
          <a:p>
            <a:r>
              <a:rPr lang="en-US" sz="1600" b="1" dirty="0" smtClean="0"/>
              <a:t>Advanced topics in Machine learning </a:t>
            </a:r>
            <a:r>
              <a:rPr lang="en-US" sz="1600" dirty="0" smtClean="0"/>
              <a:t>, Q1</a:t>
            </a:r>
            <a:endParaRPr lang="en-US" sz="1600" dirty="0"/>
          </a:p>
          <a:p>
            <a:pPr lvl="1"/>
            <a:r>
              <a:rPr lang="en-US" sz="1600" dirty="0" smtClean="0"/>
              <a:t>CS-Thesis preparation course</a:t>
            </a:r>
            <a:endParaRPr lang="en-US" sz="1600" dirty="0"/>
          </a:p>
          <a:p>
            <a:r>
              <a:rPr lang="en-US" sz="1600" b="1" dirty="0" smtClean="0"/>
              <a:t>Advanced topics in Image Analysis</a:t>
            </a:r>
            <a:r>
              <a:rPr lang="en-US" sz="1600" dirty="0" smtClean="0"/>
              <a:t>, </a:t>
            </a:r>
            <a:r>
              <a:rPr lang="en-US" sz="1600" dirty="0"/>
              <a:t>Q2</a:t>
            </a:r>
          </a:p>
          <a:p>
            <a:pPr lvl="1"/>
            <a:r>
              <a:rPr lang="en-US" sz="1600" dirty="0" smtClean="0"/>
              <a:t>CS-Thesis preparation course</a:t>
            </a:r>
            <a:endParaRPr lang="en-US" sz="1600" dirty="0"/>
          </a:p>
          <a:p>
            <a:pPr marL="457200" lvl="1" indent="0">
              <a:buNone/>
            </a:pPr>
            <a:endParaRPr lang="en-US" sz="1600" dirty="0" smtClean="0"/>
          </a:p>
          <a:p>
            <a:pPr marL="457200" lvl="1" indent="0">
              <a:buNone/>
            </a:pPr>
            <a:endParaRPr lang="en-US" sz="16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490"/>
  <p:tag name="DEFAULTHEIGHT" val="335"/>
</p:tagLst>
</file>

<file path=ppt/theme/theme1.xml><?xml version="1.0" encoding="utf-8"?>
<a:theme xmlns:a="http://schemas.openxmlformats.org/drawingml/2006/main" name="DIKUTalkNew">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DIKUTalkNew.potx</Template>
  <TotalTime>1898</TotalTime>
  <Words>2293</Words>
  <Application>Microsoft Macintosh PowerPoint</Application>
  <PresentationFormat>On-screen Show (4:3)</PresentationFormat>
  <Paragraphs>340</Paragraphs>
  <Slides>40</Slides>
  <Notes>28</Notes>
  <HiddenSlides>0</HiddenSlides>
  <MMClips>4</MMClips>
  <ScaleCrop>false</ScaleCrop>
  <HeadingPairs>
    <vt:vector size="6" baseType="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2" baseType="lpstr">
      <vt:lpstr>DIKUTalkNew</vt:lpstr>
      <vt:lpstr>Equation</vt:lpstr>
      <vt:lpstr>Vision and Image Processing: Introductory lecture</vt:lpstr>
      <vt:lpstr>The teachers</vt:lpstr>
      <vt:lpstr>What is this course about?</vt:lpstr>
      <vt:lpstr>Definitions of Computer Vision</vt:lpstr>
      <vt:lpstr>Tentative plan for lectures</vt:lpstr>
      <vt:lpstr>Schedule: When and where?</vt:lpstr>
      <vt:lpstr>Mandatory assignments</vt:lpstr>
      <vt:lpstr>Students Prerequisites</vt:lpstr>
      <vt:lpstr>Relation to other DIKU courses</vt:lpstr>
      <vt:lpstr>How do I pass this course?</vt:lpstr>
      <vt:lpstr>How much time should I spend on this course?</vt:lpstr>
      <vt:lpstr>Course material</vt:lpstr>
      <vt:lpstr>Literature for today </vt:lpstr>
      <vt:lpstr>Relevant software</vt:lpstr>
      <vt:lpstr>How to get help</vt:lpstr>
      <vt:lpstr>PowerPoint Presentation</vt:lpstr>
      <vt:lpstr>What do you see in this image?</vt:lpstr>
      <vt:lpstr>PowerPoint Presentation</vt:lpstr>
      <vt:lpstr>Example: Object recognition and detection</vt:lpstr>
      <vt:lpstr>Example: Content-Based Image Retrieval Please return all image that are similar to my query image</vt:lpstr>
      <vt:lpstr>Example: Image Segmentation Information on object boundaries and parts</vt:lpstr>
      <vt:lpstr>Example: 3D reconstruction Stereo or multi-view</vt:lpstr>
      <vt:lpstr>Example: 2D tracking of objects Estimate an objects 2D trajectory in the image over time</vt:lpstr>
      <vt:lpstr>Example: 3D articulated human tracking Estimate 3D pose over time</vt:lpstr>
      <vt:lpstr>PowerPoint Presentation</vt:lpstr>
      <vt:lpstr>Image formation:  Camera obscura / pinhole camera</vt:lpstr>
      <vt:lpstr>Image formation:  Camera obscura / pinhole camera</vt:lpstr>
      <vt:lpstr>Image formation: Some effects of perspective projection</vt:lpstr>
      <vt:lpstr>Image formation: Some effects of perspective projection</vt:lpstr>
      <vt:lpstr>Image formation: The pinhole camera model</vt:lpstr>
      <vt:lpstr>Image formation: Field of view of the camera is </vt:lpstr>
      <vt:lpstr>Image formation: The human eye – a stereo camera</vt:lpstr>
      <vt:lpstr>Image formation: The digital camera</vt:lpstr>
      <vt:lpstr>Image representation: An array of pixels (picture elements)</vt:lpstr>
      <vt:lpstr>Image representation: An array of pixels (picture elements)</vt:lpstr>
      <vt:lpstr>Viewing images as functions</vt:lpstr>
      <vt:lpstr>Image representation: Marr’s layers of abstraction (1982)</vt:lpstr>
      <vt:lpstr>Color, Shading and Shadows also concerns us</vt:lpstr>
      <vt:lpstr>Mandatory assignment 1: Filtering and edge detection</vt:lpstr>
      <vt:lpstr>Summary</vt:lpstr>
    </vt:vector>
  </TitlesOfParts>
  <Company>University of Copenhagen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and Image Processing Introductory lecture</dc:title>
  <dc:creator>Kim Steenstrup Pedersen</dc:creator>
  <cp:lastModifiedBy>Søren Olsen</cp:lastModifiedBy>
  <cp:revision>356</cp:revision>
  <cp:lastPrinted>2013-11-18T11:35:20Z</cp:lastPrinted>
  <dcterms:created xsi:type="dcterms:W3CDTF">2012-11-19T11:41:02Z</dcterms:created>
  <dcterms:modified xsi:type="dcterms:W3CDTF">2015-11-15T16:29:19Z</dcterms:modified>
</cp:coreProperties>
</file>